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6" r:id="rId4"/>
    <p:sldId id="261" r:id="rId5"/>
    <p:sldId id="260" r:id="rId6"/>
    <p:sldId id="275" r:id="rId7"/>
    <p:sldId id="277" r:id="rId8"/>
    <p:sldId id="282" r:id="rId9"/>
    <p:sldId id="283" r:id="rId10"/>
    <p:sldId id="284" r:id="rId11"/>
    <p:sldId id="267" r:id="rId12"/>
    <p:sldId id="268" r:id="rId13"/>
    <p:sldId id="278" r:id="rId14"/>
    <p:sldId id="279" r:id="rId15"/>
    <p:sldId id="281" r:id="rId16"/>
    <p:sldId id="280" r:id="rId17"/>
    <p:sldId id="270" r:id="rId18"/>
    <p:sldId id="271" r:id="rId19"/>
    <p:sldId id="285" r:id="rId20"/>
    <p:sldId id="286" r:id="rId21"/>
    <p:sldId id="287" r:id="rId22"/>
    <p:sldId id="274" r:id="rId23"/>
    <p:sldId id="258" r:id="rId24"/>
  </p:sldIdLst>
  <p:sldSz cx="9144000" cy="6858000" type="screen4x3"/>
  <p:notesSz cx="6735763" cy="9866313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170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202954574477747E-4"/>
          <c:y val="0"/>
          <c:w val="0.94873091584493618"/>
          <c:h val="0.8432148065196926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No financera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gradFill rotWithShape="1">
                  <a:gsLst>
                    <a:gs pos="0">
                      <a:schemeClr val="accent1">
                        <a:tint val="50000"/>
                        <a:satMod val="300000"/>
                      </a:schemeClr>
                    </a:gs>
                    <a:gs pos="35000">
                      <a:schemeClr val="accent1">
                        <a:tint val="37000"/>
                        <a:satMod val="300000"/>
                      </a:schemeClr>
                    </a:gs>
                    <a:gs pos="100000">
                      <a:schemeClr val="accent1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  <a:ln w="952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a-E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F02A-431B-A702-2A6926C70529}"/>
                </c:ext>
              </c:extLst>
            </c:dLbl>
            <c:dLbl>
              <c:idx val="1"/>
              <c:spPr>
                <a:gradFill rotWithShape="1">
                  <a:gsLst>
                    <a:gs pos="0">
                      <a:schemeClr val="accent1">
                        <a:tint val="50000"/>
                        <a:satMod val="300000"/>
                      </a:schemeClr>
                    </a:gs>
                    <a:gs pos="35000">
                      <a:schemeClr val="accent1">
                        <a:tint val="37000"/>
                        <a:satMod val="300000"/>
                      </a:schemeClr>
                    </a:gs>
                    <a:gs pos="100000">
                      <a:schemeClr val="accent1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  <a:ln w="952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a-E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F02A-431B-A702-2A6926C70529}"/>
                </c:ext>
              </c:extLst>
            </c:dLbl>
            <c:dLbl>
              <c:idx val="2"/>
              <c:spPr>
                <a:gradFill rotWithShape="1">
                  <a:gsLst>
                    <a:gs pos="0">
                      <a:schemeClr val="accent1">
                        <a:tint val="50000"/>
                        <a:satMod val="300000"/>
                      </a:schemeClr>
                    </a:gs>
                    <a:gs pos="35000">
                      <a:schemeClr val="accent1">
                        <a:tint val="37000"/>
                        <a:satMod val="300000"/>
                      </a:schemeClr>
                    </a:gs>
                    <a:gs pos="100000">
                      <a:schemeClr val="accent1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  <a:ln w="952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a-E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F02A-431B-A702-2A6926C70529}"/>
                </c:ext>
              </c:extLst>
            </c:dLbl>
            <c:dLbl>
              <c:idx val="3"/>
              <c:spPr>
                <a:gradFill rotWithShape="1">
                  <a:gsLst>
                    <a:gs pos="0">
                      <a:schemeClr val="accent1">
                        <a:tint val="50000"/>
                        <a:satMod val="300000"/>
                      </a:schemeClr>
                    </a:gs>
                    <a:gs pos="35000">
                      <a:schemeClr val="accent1">
                        <a:tint val="37000"/>
                        <a:satMod val="300000"/>
                      </a:schemeClr>
                    </a:gs>
                    <a:gs pos="100000">
                      <a:schemeClr val="accent1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  <a:ln w="952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a-E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F02A-431B-A702-2A6926C70529}"/>
                </c:ext>
              </c:extLst>
            </c:dLbl>
            <c:dLbl>
              <c:idx val="4"/>
              <c:spPr>
                <a:gradFill rotWithShape="1">
                  <a:gsLst>
                    <a:gs pos="0">
                      <a:schemeClr val="accent1">
                        <a:tint val="50000"/>
                        <a:satMod val="300000"/>
                      </a:schemeClr>
                    </a:gs>
                    <a:gs pos="35000">
                      <a:schemeClr val="accent1">
                        <a:tint val="37000"/>
                        <a:satMod val="300000"/>
                      </a:schemeClr>
                    </a:gs>
                    <a:gs pos="100000">
                      <a:schemeClr val="accent1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  <a:ln w="952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a-E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F02A-431B-A702-2A6926C70529}"/>
                </c:ext>
              </c:extLst>
            </c:dLbl>
            <c:dLbl>
              <c:idx val="5"/>
              <c:spPr>
                <a:gradFill rotWithShape="1">
                  <a:gsLst>
                    <a:gs pos="0">
                      <a:schemeClr val="accent1">
                        <a:tint val="50000"/>
                        <a:satMod val="300000"/>
                      </a:schemeClr>
                    </a:gs>
                    <a:gs pos="35000">
                      <a:schemeClr val="accent1">
                        <a:tint val="37000"/>
                        <a:satMod val="300000"/>
                      </a:schemeClr>
                    </a:gs>
                    <a:gs pos="100000">
                      <a:schemeClr val="accent1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  <a:ln w="952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a-E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F02A-431B-A702-2A6926C70529}"/>
                </c:ext>
              </c:extLst>
            </c:dLbl>
            <c:dLbl>
              <c:idx val="6"/>
              <c:spPr>
                <a:gradFill rotWithShape="1">
                  <a:gsLst>
                    <a:gs pos="0">
                      <a:schemeClr val="accent1">
                        <a:tint val="50000"/>
                        <a:satMod val="300000"/>
                      </a:schemeClr>
                    </a:gs>
                    <a:gs pos="35000">
                      <a:schemeClr val="accent1">
                        <a:tint val="37000"/>
                        <a:satMod val="300000"/>
                      </a:schemeClr>
                    </a:gs>
                    <a:gs pos="100000">
                      <a:schemeClr val="accent1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  <a:ln w="952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a-E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F02A-431B-A702-2A6926C705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ca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Hoja1!$A$2:$A$8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Hoja1!$B$2:$B$8</c:f>
              <c:numCache>
                <c:formatCode>#,##0.00</c:formatCode>
                <c:ptCount val="7"/>
                <c:pt idx="0">
                  <c:v>4086.54</c:v>
                </c:pt>
                <c:pt idx="1">
                  <c:v>4434.0600000000004</c:v>
                </c:pt>
                <c:pt idx="2">
                  <c:v>4383.83</c:v>
                </c:pt>
                <c:pt idx="3">
                  <c:v>4726.53</c:v>
                </c:pt>
                <c:pt idx="4">
                  <c:v>5176.6400000000003</c:v>
                </c:pt>
                <c:pt idx="5">
                  <c:v>5947.5</c:v>
                </c:pt>
                <c:pt idx="6">
                  <c:v>6365.5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BB-48E1-8196-B3A073AA371E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Financera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gradFill rotWithShape="1">
                  <a:gsLst>
                    <a:gs pos="0">
                      <a:schemeClr val="accent1">
                        <a:tint val="50000"/>
                        <a:satMod val="300000"/>
                      </a:schemeClr>
                    </a:gs>
                    <a:gs pos="35000">
                      <a:schemeClr val="accent1">
                        <a:tint val="37000"/>
                        <a:satMod val="300000"/>
                      </a:schemeClr>
                    </a:gs>
                    <a:gs pos="100000">
                      <a:schemeClr val="accent1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  <a:ln w="952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a-E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F02A-431B-A702-2A6926C70529}"/>
                </c:ext>
              </c:extLst>
            </c:dLbl>
            <c:dLbl>
              <c:idx val="1"/>
              <c:spPr>
                <a:gradFill rotWithShape="1">
                  <a:gsLst>
                    <a:gs pos="0">
                      <a:schemeClr val="accent1">
                        <a:tint val="50000"/>
                        <a:satMod val="300000"/>
                      </a:schemeClr>
                    </a:gs>
                    <a:gs pos="35000">
                      <a:schemeClr val="accent1">
                        <a:tint val="37000"/>
                        <a:satMod val="300000"/>
                      </a:schemeClr>
                    </a:gs>
                    <a:gs pos="100000">
                      <a:schemeClr val="accent1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  <a:ln w="952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a-E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02A-431B-A702-2A6926C70529}"/>
                </c:ext>
              </c:extLst>
            </c:dLbl>
            <c:dLbl>
              <c:idx val="2"/>
              <c:spPr>
                <a:gradFill rotWithShape="1">
                  <a:gsLst>
                    <a:gs pos="0">
                      <a:schemeClr val="accent1">
                        <a:tint val="50000"/>
                        <a:satMod val="300000"/>
                      </a:schemeClr>
                    </a:gs>
                    <a:gs pos="35000">
                      <a:schemeClr val="accent1">
                        <a:tint val="37000"/>
                        <a:satMod val="300000"/>
                      </a:schemeClr>
                    </a:gs>
                    <a:gs pos="100000">
                      <a:schemeClr val="accent1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  <a:ln w="952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a-E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02A-431B-A702-2A6926C70529}"/>
                </c:ext>
              </c:extLst>
            </c:dLbl>
            <c:dLbl>
              <c:idx val="3"/>
              <c:spPr>
                <a:gradFill rotWithShape="1">
                  <a:gsLst>
                    <a:gs pos="0">
                      <a:schemeClr val="accent1">
                        <a:tint val="50000"/>
                        <a:satMod val="300000"/>
                      </a:schemeClr>
                    </a:gs>
                    <a:gs pos="35000">
                      <a:schemeClr val="accent1">
                        <a:tint val="37000"/>
                        <a:satMod val="300000"/>
                      </a:schemeClr>
                    </a:gs>
                    <a:gs pos="100000">
                      <a:schemeClr val="accent1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  <a:ln w="952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a-E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F02A-431B-A702-2A6926C70529}"/>
                </c:ext>
              </c:extLst>
            </c:dLbl>
            <c:dLbl>
              <c:idx val="4"/>
              <c:spPr>
                <a:gradFill rotWithShape="1">
                  <a:gsLst>
                    <a:gs pos="0">
                      <a:schemeClr val="accent1">
                        <a:tint val="50000"/>
                        <a:satMod val="300000"/>
                      </a:schemeClr>
                    </a:gs>
                    <a:gs pos="35000">
                      <a:schemeClr val="accent1">
                        <a:tint val="37000"/>
                        <a:satMod val="300000"/>
                      </a:schemeClr>
                    </a:gs>
                    <a:gs pos="100000">
                      <a:schemeClr val="accent1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  <a:ln w="952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a-E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F02A-431B-A702-2A6926C70529}"/>
                </c:ext>
              </c:extLst>
            </c:dLbl>
            <c:dLbl>
              <c:idx val="5"/>
              <c:spPr>
                <a:gradFill rotWithShape="1">
                  <a:gsLst>
                    <a:gs pos="0">
                      <a:schemeClr val="accent1">
                        <a:tint val="50000"/>
                        <a:satMod val="300000"/>
                      </a:schemeClr>
                    </a:gs>
                    <a:gs pos="35000">
                      <a:schemeClr val="accent1">
                        <a:tint val="37000"/>
                        <a:satMod val="300000"/>
                      </a:schemeClr>
                    </a:gs>
                    <a:gs pos="100000">
                      <a:schemeClr val="accent1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  <a:ln w="952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a-E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F02A-431B-A702-2A6926C70529}"/>
                </c:ext>
              </c:extLst>
            </c:dLbl>
            <c:dLbl>
              <c:idx val="6"/>
              <c:layout>
                <c:manualLayout>
                  <c:x val="-1.1709866392268538E-2"/>
                  <c:y val="7.9275140348776571E-2"/>
                </c:manualLayout>
              </c:layout>
              <c:spPr>
                <a:gradFill rotWithShape="1">
                  <a:gsLst>
                    <a:gs pos="0">
                      <a:schemeClr val="accent1">
                        <a:tint val="50000"/>
                        <a:satMod val="300000"/>
                      </a:schemeClr>
                    </a:gs>
                    <a:gs pos="35000">
                      <a:schemeClr val="accent1">
                        <a:tint val="37000"/>
                        <a:satMod val="300000"/>
                      </a:schemeClr>
                    </a:gs>
                    <a:gs pos="100000">
                      <a:schemeClr val="accent1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  <a:ln w="9525" cap="flat" cmpd="sng" algn="ctr">
                  <a:solidFill>
                    <a:schemeClr val="accent1">
                      <a:shade val="95000"/>
                      <a:satMod val="105000"/>
                    </a:scheme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a-E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02A-431B-A702-2A6926C705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ca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Hoja1!$A$2:$A$8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Hoja1!$C$2:$C$8</c:f>
              <c:numCache>
                <c:formatCode>General</c:formatCode>
                <c:ptCount val="7"/>
                <c:pt idx="0">
                  <c:v>922.3</c:v>
                </c:pt>
                <c:pt idx="1">
                  <c:v>1023.7</c:v>
                </c:pt>
                <c:pt idx="2">
                  <c:v>1509.3</c:v>
                </c:pt>
                <c:pt idx="3">
                  <c:v>1155</c:v>
                </c:pt>
                <c:pt idx="4">
                  <c:v>1221.2</c:v>
                </c:pt>
                <c:pt idx="5">
                  <c:v>1185.9000000000001</c:v>
                </c:pt>
                <c:pt idx="6">
                  <c:v>955.2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BB-48E1-8196-B3A073AA371E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Columna2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Hoja1!$A$2:$A$8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Hoja1!$D$2:$D$8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2-E4BB-48E1-8196-B3A073AA37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38"/>
        <c:overlap val="100"/>
        <c:axId val="542364624"/>
        <c:axId val="542364296"/>
      </c:barChart>
      <c:catAx>
        <c:axId val="542364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+mn-ea"/>
                <a:cs typeface="+mn-cs"/>
              </a:defRPr>
            </a:pPr>
            <a:endParaRPr lang="ca-ES"/>
          </a:p>
        </c:txPr>
        <c:crossAx val="542364296"/>
        <c:crosses val="autoZero"/>
        <c:auto val="1"/>
        <c:lblAlgn val="ctr"/>
        <c:lblOffset val="100"/>
        <c:noMultiLvlLbl val="0"/>
      </c:catAx>
      <c:valAx>
        <c:axId val="542364296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542364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2"/>
        <c:delete val="1"/>
      </c:legendEntry>
      <c:layout>
        <c:manualLayout>
          <c:xMode val="edge"/>
          <c:yMode val="edge"/>
          <c:x val="3.0242804540662055E-2"/>
          <c:y val="5.4051232055984028E-2"/>
          <c:w val="0.31889147212844338"/>
          <c:h val="7.37400671994425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a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a-ES" dirty="0">
                <a:latin typeface="Bariol Regular" panose="02000506040000020003" pitchFamily="50" charset="0"/>
              </a:rPr>
              <a:t>Evolució despesa social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a-E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Hoja1!$B$2:$B$7</c:f>
              <c:numCache>
                <c:formatCode>General</c:formatCode>
                <c:ptCount val="6"/>
                <c:pt idx="0">
                  <c:v>2909.1</c:v>
                </c:pt>
                <c:pt idx="1">
                  <c:v>2918.9</c:v>
                </c:pt>
                <c:pt idx="2">
                  <c:v>3201.8</c:v>
                </c:pt>
                <c:pt idx="3">
                  <c:v>3442.8</c:v>
                </c:pt>
                <c:pt idx="4">
                  <c:v>3840.4</c:v>
                </c:pt>
                <c:pt idx="5">
                  <c:v>4060.1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212-40FB-A4DD-F7592E312A46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Hoja1!$C$2:$C$7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212-40FB-A4DD-F7592E312A46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Columna2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Hoja1!$D$2:$D$7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212-40FB-A4DD-F7592E312A4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04986992"/>
        <c:axId val="704988632"/>
      </c:lineChart>
      <c:catAx>
        <c:axId val="704986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+mn-ea"/>
                <a:cs typeface="+mn-cs"/>
              </a:defRPr>
            </a:pPr>
            <a:endParaRPr lang="ca-ES"/>
          </a:p>
        </c:txPr>
        <c:crossAx val="704988632"/>
        <c:crosses val="autoZero"/>
        <c:auto val="1"/>
        <c:lblAlgn val="ctr"/>
        <c:lblOffset val="100"/>
        <c:noMultiLvlLbl val="0"/>
      </c:catAx>
      <c:valAx>
        <c:axId val="704988632"/>
        <c:scaling>
          <c:orientation val="minMax"/>
          <c:max val="4500"/>
          <c:min val="2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+mn-ea"/>
                <a:cs typeface="+mn-cs"/>
              </a:defRPr>
            </a:pPr>
            <a:endParaRPr lang="ca-ES"/>
          </a:p>
        </c:txPr>
        <c:crossAx val="704986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2927800716611118E-3"/>
                  <c:y val="-0.2554138783527871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99A-4DFA-B86C-40F1AD80BD02}"/>
                </c:ext>
              </c:extLst>
            </c:dLbl>
            <c:dLbl>
              <c:idx val="1"/>
              <c:layout>
                <c:manualLayout>
                  <c:x val="4.5855601433222237E-3"/>
                  <c:y val="-0.3157844314179913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99A-4DFA-B86C-40F1AD80BD02}"/>
                </c:ext>
              </c:extLst>
            </c:dLbl>
            <c:dLbl>
              <c:idx val="2"/>
              <c:layout>
                <c:manualLayout>
                  <c:x val="2.2927800716610277E-3"/>
                  <c:y val="-0.366867207088548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99A-4DFA-B86C-40F1AD80BD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ca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Hoja1!$A$2:$A$7</c:f>
              <c:numCache>
                <c:formatCode>General</c:formatCode>
                <c:ptCount val="6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Hoja1!$B$2:$B$7</c:f>
              <c:numCache>
                <c:formatCode>General</c:formatCode>
                <c:ptCount val="6"/>
                <c:pt idx="0">
                  <c:v>743.3</c:v>
                </c:pt>
                <c:pt idx="1">
                  <c:v>997.6</c:v>
                </c:pt>
                <c:pt idx="2">
                  <c:v>1154.2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8A-4C0C-9963-B603023D8A0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704986992"/>
        <c:axId val="704988632"/>
      </c:barChart>
      <c:catAx>
        <c:axId val="704986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+mn-ea"/>
                <a:cs typeface="+mn-cs"/>
              </a:defRPr>
            </a:pPr>
            <a:endParaRPr lang="ca-ES"/>
          </a:p>
        </c:txPr>
        <c:crossAx val="704988632"/>
        <c:crosses val="autoZero"/>
        <c:auto val="1"/>
        <c:lblAlgn val="ctr"/>
        <c:lblOffset val="100"/>
        <c:noMultiLvlLbl val="0"/>
      </c:catAx>
      <c:valAx>
        <c:axId val="704988632"/>
        <c:scaling>
          <c:orientation val="minMax"/>
          <c:max val="150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+mn-ea"/>
                <a:cs typeface="+mn-cs"/>
              </a:defRPr>
            </a:pPr>
            <a:endParaRPr lang="ca-ES"/>
          </a:p>
        </c:txPr>
        <c:crossAx val="704986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AE57-4647-A55E-FD1CA7F145C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E57-4647-A55E-FD1CA7F145C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AE57-4647-A55E-FD1CA7F145C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E57-4647-A55E-FD1CA7F145C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E57-4647-A55E-FD1CA7F145C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E57-4647-A55E-FD1CA7F145C9}"/>
              </c:ext>
            </c:extLst>
          </c:dPt>
          <c:dLbls>
            <c:dLbl>
              <c:idx val="0"/>
              <c:layout>
                <c:manualLayout>
                  <c:x val="-7.0314863208347206E-2"/>
                  <c:y val="0.128245950435289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97" b="0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Bariol Regular" panose="02000506040000020003" pitchFamily="50" charset="0"/>
                        <a:ea typeface="+mn-ea"/>
                        <a:cs typeface="+mn-cs"/>
                      </a:defRPr>
                    </a:pPr>
                    <a:fld id="{12A7CDAB-AA6F-4E3D-A8D9-83401B3D20CB}" type="VALUE">
                      <a:rPr lang="en-US" smtClean="0"/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Bariol Regular" panose="02000506040000020003" pitchFamily="50" charset="0"/>
                        </a:defRPr>
                      </a:pPr>
                      <a:t>[VALOR]</a:t>
                    </a:fld>
                    <a:r>
                      <a:rPr lang="en-US" sz="1200" dirty="0" smtClean="0">
                        <a:latin typeface="Bariol Regular" panose="02000506040000020003" pitchFamily="50" charset="0"/>
                      </a:rPr>
                      <a:t>M€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Bariol Regular" panose="02000506040000020003" pitchFamily="50" charset="0"/>
                      </a:defRPr>
                    </a:pPr>
                    <a:endParaRPr lang="ca-E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197" b="0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Bariol Regular" panose="02000506040000020003" pitchFamily="50" charset="0"/>
                      <a:ea typeface="+mn-ea"/>
                      <a:cs typeface="+mn-cs"/>
                    </a:defRPr>
                  </a:pPr>
                  <a:endParaRPr lang="ca-E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E57-4647-A55E-FD1CA7F145C9}"/>
                </c:ext>
              </c:extLst>
            </c:dLbl>
            <c:dLbl>
              <c:idx val="1"/>
              <c:layout>
                <c:manualLayout>
                  <c:x val="-0.11250988238585549"/>
                  <c:y val="-4.189132591114951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97" b="0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Bariol Regular" panose="02000506040000020003" pitchFamily="50" charset="0"/>
                        <a:ea typeface="+mn-ea"/>
                        <a:cs typeface="+mn-cs"/>
                      </a:defRPr>
                    </a:pPr>
                    <a:fld id="{989A44B5-76A0-49F4-9188-8081586A345D}" type="VALUE">
                      <a:rPr lang="en-US" smtClean="0"/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Bariol Regular" panose="02000506040000020003" pitchFamily="50" charset="0"/>
                        </a:defRPr>
                      </a:pPr>
                      <a:t>[VALOR]</a:t>
                    </a:fld>
                    <a:r>
                      <a:rPr lang="en-US" sz="1200" dirty="0" smtClean="0">
                        <a:latin typeface="Bariol Regular" panose="02000506040000020003" pitchFamily="50" charset="0"/>
                      </a:rPr>
                      <a:t>M€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Bariol Regular" panose="02000506040000020003" pitchFamily="50" charset="0"/>
                      </a:defRPr>
                    </a:pPr>
                    <a:endParaRPr lang="ca-E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197" b="0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Bariol Regular" panose="02000506040000020003" pitchFamily="50" charset="0"/>
                      <a:ea typeface="+mn-ea"/>
                      <a:cs typeface="+mn-cs"/>
                    </a:defRPr>
                  </a:pPr>
                  <a:endParaRPr lang="ca-E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E57-4647-A55E-FD1CA7F145C9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97" b="0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Bariol Regular" panose="02000506040000020003" pitchFamily="50" charset="0"/>
                        <a:ea typeface="+mn-ea"/>
                        <a:cs typeface="+mn-cs"/>
                      </a:defRPr>
                    </a:pPr>
                    <a:fld id="{ACC68865-E108-4C20-8D3A-11A93426D896}" type="VALUE">
                      <a:rPr lang="en-US" smtClean="0"/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Bariol Regular" panose="02000506040000020003" pitchFamily="50" charset="0"/>
                        </a:defRPr>
                      </a:pPr>
                      <a:t>[VALOR]</a:t>
                    </a:fld>
                    <a:r>
                      <a:rPr lang="en-US" sz="1200" dirty="0" smtClean="0">
                        <a:latin typeface="Bariol Regular" panose="02000506040000020003" pitchFamily="50" charset="0"/>
                      </a:rPr>
                      <a:t>M€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Bariol Regular" panose="02000506040000020003" pitchFamily="50" charset="0"/>
                      </a:defRPr>
                    </a:pPr>
                    <a:endParaRPr lang="ca-E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197" b="0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Bariol Regular" panose="02000506040000020003" pitchFamily="50" charset="0"/>
                      <a:ea typeface="+mn-ea"/>
                      <a:cs typeface="+mn-cs"/>
                    </a:defRPr>
                  </a:pPr>
                  <a:endParaRPr lang="ca-E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AE57-4647-A55E-FD1CA7F145C9}"/>
                </c:ext>
              </c:extLst>
            </c:dLbl>
            <c:dLbl>
              <c:idx val="3"/>
              <c:layout>
                <c:manualLayout>
                  <c:x val="7.9558046416099995E-2"/>
                  <c:y val="-0.153117646891226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97" b="0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Bariol Regular" panose="02000506040000020003" pitchFamily="50" charset="0"/>
                        <a:ea typeface="+mn-ea"/>
                        <a:cs typeface="+mn-cs"/>
                      </a:defRPr>
                    </a:pPr>
                    <a:fld id="{971E0952-C9F6-4E7E-8C19-4E0BCFEE64C9}" type="VALUE">
                      <a:rPr lang="en-US" smtClean="0"/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Bariol Regular" panose="02000506040000020003" pitchFamily="50" charset="0"/>
                        </a:defRPr>
                      </a:pPr>
                      <a:t>[VALOR]</a:t>
                    </a:fld>
                    <a:r>
                      <a:rPr lang="en-US" sz="1200" dirty="0" smtClean="0">
                        <a:latin typeface="Bariol Regular" panose="02000506040000020003" pitchFamily="50" charset="0"/>
                      </a:rPr>
                      <a:t>M€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Bariol Regular" panose="02000506040000020003" pitchFamily="50" charset="0"/>
                      </a:defRPr>
                    </a:pPr>
                    <a:endParaRPr lang="ca-E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197" b="0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Bariol Regular" panose="02000506040000020003" pitchFamily="50" charset="0"/>
                      <a:ea typeface="+mn-ea"/>
                      <a:cs typeface="+mn-cs"/>
                    </a:defRPr>
                  </a:pPr>
                  <a:endParaRPr lang="ca-E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E57-4647-A55E-FD1CA7F145C9}"/>
                </c:ext>
              </c:extLst>
            </c:dLbl>
            <c:dLbl>
              <c:idx val="4"/>
              <c:layout>
                <c:manualLayout>
                  <c:x val="9.9203722249839005E-2"/>
                  <c:y val="8.440641320314595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97" b="0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Bariol Regular" panose="02000506040000020003" pitchFamily="50" charset="0"/>
                        <a:ea typeface="+mn-ea"/>
                        <a:cs typeface="+mn-cs"/>
                      </a:defRPr>
                    </a:pPr>
                    <a:fld id="{647C802A-7CD5-4BAE-8783-41EB9E705562}" type="VALUE">
                      <a:rPr lang="en-US" smtClean="0"/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Bariol Regular" panose="02000506040000020003" pitchFamily="50" charset="0"/>
                        </a:defRPr>
                      </a:pPr>
                      <a:t>[VALOR]</a:t>
                    </a:fld>
                    <a:r>
                      <a:rPr lang="en-US" sz="1200" dirty="0" smtClean="0">
                        <a:latin typeface="Bariol Regular" panose="02000506040000020003" pitchFamily="50" charset="0"/>
                      </a:rPr>
                      <a:t>M€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Bariol Regular" panose="02000506040000020003" pitchFamily="50" charset="0"/>
                      </a:defRPr>
                    </a:pPr>
                    <a:r>
                      <a:rPr lang="en-US" dirty="0" smtClean="0"/>
                      <a:t>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197" b="0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Bariol Regular" panose="02000506040000020003" pitchFamily="50" charset="0"/>
                      <a:ea typeface="+mn-ea"/>
                      <a:cs typeface="+mn-cs"/>
                    </a:defRPr>
                  </a:pPr>
                  <a:endParaRPr lang="ca-E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E57-4647-A55E-FD1CA7F145C9}"/>
                </c:ext>
              </c:extLst>
            </c:dLbl>
            <c:dLbl>
              <c:idx val="5"/>
              <c:layout>
                <c:manualLayout>
                  <c:x val="3.3169594958279293E-2"/>
                  <c:y val="0.1085527962622345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197" b="0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Bariol Regular" panose="02000506040000020003" pitchFamily="50" charset="0"/>
                        <a:ea typeface="+mn-ea"/>
                        <a:cs typeface="+mn-cs"/>
                      </a:defRPr>
                    </a:pPr>
                    <a:fld id="{CE1BE2EE-6495-427E-B1E0-ECF701907433}" type="VALUE">
                      <a:rPr lang="en-US" smtClean="0"/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latin typeface="Bariol Regular" panose="02000506040000020003" pitchFamily="50" charset="0"/>
                        </a:defRPr>
                      </a:pPr>
                      <a:t>[VALOR]</a:t>
                    </a:fld>
                    <a:r>
                      <a:rPr lang="en-US" sz="1200" dirty="0" smtClean="0">
                        <a:latin typeface="Bariol Regular" panose="02000506040000020003" pitchFamily="50" charset="0"/>
                      </a:rPr>
                      <a:t>M€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Bariol Regular" panose="02000506040000020003" pitchFamily="50" charset="0"/>
                      </a:defRPr>
                    </a:pPr>
                    <a:endParaRPr lang="ca-E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197" b="0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Bariol Regular" panose="02000506040000020003" pitchFamily="50" charset="0"/>
                      <a:ea typeface="+mn-ea"/>
                      <a:cs typeface="+mn-cs"/>
                    </a:defRPr>
                  </a:pPr>
                  <a:endParaRPr lang="ca-E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E57-4647-A55E-FD1CA7F145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ca-E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Hoja1!$A$2:$A$7</c:f>
              <c:strCache>
                <c:ptCount val="6"/>
                <c:pt idx="0">
                  <c:v>Conselleria de Presidència i Administracions Públiques</c:v>
                </c:pt>
                <c:pt idx="1">
                  <c:v>Conselleria de Turisme, Cultura i Esports</c:v>
                </c:pt>
                <c:pt idx="2">
                  <c:v>Conselleria d'Economia, Hisenda i Innovació</c:v>
                </c:pt>
                <c:pt idx="3">
                  <c:v>Conselleria de la Mar i del Cicle de l'Aigua</c:v>
                </c:pt>
                <c:pt idx="4">
                  <c:v>Conselleria d'Agricultura, Pesca i Medi Natural</c:v>
                </c:pt>
                <c:pt idx="5">
                  <c:v>Conselleria d'Habitatge, Territori i Mobilitat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28</c:v>
                </c:pt>
                <c:pt idx="1">
                  <c:v>26</c:v>
                </c:pt>
                <c:pt idx="2">
                  <c:v>7</c:v>
                </c:pt>
                <c:pt idx="3">
                  <c:v>40.1</c:v>
                </c:pt>
                <c:pt idx="4">
                  <c:v>25</c:v>
                </c:pt>
                <c:pt idx="5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57-4647-A55E-FD1CA7F145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+mn-ea"/>
              <a:cs typeface="+mn-cs"/>
            </a:defRPr>
          </a:pPr>
          <a:endParaRPr lang="ca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AE57-4647-A55E-FD1CA7F145C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E57-4647-A55E-FD1CA7F145C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AE57-4647-A55E-FD1CA7F145C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E57-4647-A55E-FD1CA7F145C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E57-4647-A55E-FD1CA7F145C9}"/>
              </c:ext>
            </c:extLst>
          </c:dPt>
          <c:dLbls>
            <c:dLbl>
              <c:idx val="0"/>
              <c:layout>
                <c:manualLayout>
                  <c:x val="-0.11837867507720239"/>
                  <c:y val="0.1563795335468700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schemeClr val="bg1"/>
                        </a:solidFill>
                        <a:latin typeface="Bariol Regular" panose="02000506040000020003" pitchFamily="50" charset="0"/>
                        <a:ea typeface="+mn-ea"/>
                        <a:cs typeface="+mn-cs"/>
                      </a:defRPr>
                    </a:pPr>
                    <a:fld id="{12A7CDAB-AA6F-4E3D-A8D9-83401B3D20CB}" type="VALUE">
                      <a:rPr lang="en-US" sz="1800" smtClean="0">
                        <a:solidFill>
                          <a:schemeClr val="bg1"/>
                        </a:solidFill>
                      </a:rPr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chemeClr val="bg1"/>
                          </a:solidFill>
                          <a:latin typeface="Bariol Regular" panose="02000506040000020003" pitchFamily="50" charset="0"/>
                        </a:defRPr>
                      </a:pPr>
                      <a:t>[VALOR]</a:t>
                    </a:fld>
                    <a:r>
                      <a:rPr lang="en-US" sz="1800" dirty="0" smtClean="0">
                        <a:solidFill>
                          <a:schemeClr val="bg1"/>
                        </a:solidFill>
                        <a:latin typeface="Bariol Regular" panose="02000506040000020003" pitchFamily="50" charset="0"/>
                      </a:rPr>
                      <a:t>M€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>
                        <a:solidFill>
                          <a:schemeClr val="bg1"/>
                        </a:solidFill>
                        <a:latin typeface="Bariol Regular" panose="02000506040000020003" pitchFamily="50" charset="0"/>
                      </a:defRPr>
                    </a:pPr>
                    <a:endParaRPr lang="ca-E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800" b="0" i="0" u="none" strike="noStrike" kern="1200" baseline="0">
                      <a:solidFill>
                        <a:schemeClr val="bg1"/>
                      </a:solidFill>
                      <a:latin typeface="Bariol Regular" panose="02000506040000020003" pitchFamily="50" charset="0"/>
                      <a:ea typeface="+mn-ea"/>
                      <a:cs typeface="+mn-cs"/>
                    </a:defRPr>
                  </a:pPr>
                  <a:endParaRPr lang="ca-E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E57-4647-A55E-FD1CA7F145C9}"/>
                </c:ext>
              </c:extLst>
            </c:dLbl>
            <c:dLbl>
              <c:idx val="1"/>
              <c:layout>
                <c:manualLayout>
                  <c:x val="-0.13948383372834378"/>
                  <c:y val="-4.189133549519959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schemeClr val="bg1"/>
                        </a:solidFill>
                        <a:latin typeface="Bariol Regular" panose="02000506040000020003" pitchFamily="50" charset="0"/>
                        <a:ea typeface="+mn-ea"/>
                        <a:cs typeface="+mn-cs"/>
                      </a:defRPr>
                    </a:pPr>
                    <a:fld id="{989A44B5-76A0-49F4-9188-8081586A345D}" type="VALUE">
                      <a:rPr lang="en-US" sz="1800" smtClean="0">
                        <a:solidFill>
                          <a:schemeClr val="bg1"/>
                        </a:solidFill>
                      </a:rPr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chemeClr val="bg1"/>
                          </a:solidFill>
                          <a:latin typeface="Bariol Regular" panose="02000506040000020003" pitchFamily="50" charset="0"/>
                        </a:defRPr>
                      </a:pPr>
                      <a:t>[VALOR]</a:t>
                    </a:fld>
                    <a:r>
                      <a:rPr lang="en-US" sz="1800" dirty="0" smtClean="0">
                        <a:solidFill>
                          <a:schemeClr val="bg1"/>
                        </a:solidFill>
                        <a:latin typeface="Bariol Regular" panose="02000506040000020003" pitchFamily="50" charset="0"/>
                      </a:rPr>
                      <a:t>M€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>
                        <a:solidFill>
                          <a:schemeClr val="bg1"/>
                        </a:solidFill>
                        <a:latin typeface="Bariol Regular" panose="02000506040000020003" pitchFamily="50" charset="0"/>
                      </a:defRPr>
                    </a:pPr>
                    <a:endParaRPr lang="ca-E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800" b="0" i="0" u="none" strike="noStrike" kern="1200" baseline="0">
                      <a:solidFill>
                        <a:schemeClr val="bg1"/>
                      </a:solidFill>
                      <a:latin typeface="Bariol Regular" panose="02000506040000020003" pitchFamily="50" charset="0"/>
                      <a:ea typeface="+mn-ea"/>
                      <a:cs typeface="+mn-cs"/>
                    </a:defRPr>
                  </a:pPr>
                  <a:endParaRPr lang="ca-E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E57-4647-A55E-FD1CA7F145C9}"/>
                </c:ext>
              </c:extLst>
            </c:dLbl>
            <c:dLbl>
              <c:idx val="2"/>
              <c:layout>
                <c:manualLayout>
                  <c:x val="-7.8854286788747147E-2"/>
                  <c:y val="-8.161449784329645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schemeClr val="bg1"/>
                        </a:solidFill>
                        <a:latin typeface="Bariol Regular" panose="02000506040000020003" pitchFamily="50" charset="0"/>
                        <a:ea typeface="+mn-ea"/>
                        <a:cs typeface="+mn-cs"/>
                      </a:defRPr>
                    </a:pPr>
                    <a:fld id="{ACC68865-E108-4C20-8D3A-11A93426D896}" type="VALUE">
                      <a:rPr lang="en-US" sz="1800" smtClean="0">
                        <a:solidFill>
                          <a:schemeClr val="bg1"/>
                        </a:solidFill>
                      </a:rPr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chemeClr val="bg1"/>
                          </a:solidFill>
                          <a:latin typeface="Bariol Regular" panose="02000506040000020003" pitchFamily="50" charset="0"/>
                        </a:defRPr>
                      </a:pPr>
                      <a:t>[VALOR]</a:t>
                    </a:fld>
                    <a:r>
                      <a:rPr lang="en-US" sz="1800" dirty="0" smtClean="0">
                        <a:solidFill>
                          <a:schemeClr val="bg1"/>
                        </a:solidFill>
                        <a:latin typeface="Bariol Regular" panose="02000506040000020003" pitchFamily="50" charset="0"/>
                      </a:rPr>
                      <a:t>M€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>
                        <a:solidFill>
                          <a:schemeClr val="bg1"/>
                        </a:solidFill>
                        <a:latin typeface="Bariol Regular" panose="02000506040000020003" pitchFamily="50" charset="0"/>
                      </a:defRPr>
                    </a:pPr>
                    <a:endParaRPr lang="ca-E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800" b="0" i="0" u="none" strike="noStrike" kern="1200" baseline="0">
                      <a:solidFill>
                        <a:schemeClr val="bg1"/>
                      </a:solidFill>
                      <a:latin typeface="Bariol Regular" panose="02000506040000020003" pitchFamily="50" charset="0"/>
                      <a:ea typeface="+mn-ea"/>
                      <a:cs typeface="+mn-cs"/>
                    </a:defRPr>
                  </a:pPr>
                  <a:endParaRPr lang="ca-E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AE57-4647-A55E-FD1CA7F145C9}"/>
                </c:ext>
              </c:extLst>
            </c:dLbl>
            <c:dLbl>
              <c:idx val="3"/>
              <c:layout>
                <c:manualLayout>
                  <c:x val="7.9558046416099995E-2"/>
                  <c:y val="-0.153117646891226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schemeClr val="bg1"/>
                        </a:solidFill>
                        <a:latin typeface="Bariol Regular" panose="02000506040000020003" pitchFamily="50" charset="0"/>
                        <a:ea typeface="+mn-ea"/>
                        <a:cs typeface="+mn-cs"/>
                      </a:defRPr>
                    </a:pPr>
                    <a:fld id="{971E0952-C9F6-4E7E-8C19-4E0BCFEE64C9}" type="VALUE">
                      <a:rPr lang="en-US" sz="1800" smtClean="0">
                        <a:solidFill>
                          <a:schemeClr val="bg1"/>
                        </a:solidFill>
                      </a:rPr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chemeClr val="bg1"/>
                          </a:solidFill>
                          <a:latin typeface="Bariol Regular" panose="02000506040000020003" pitchFamily="50" charset="0"/>
                        </a:defRPr>
                      </a:pPr>
                      <a:t>[VALOR]</a:t>
                    </a:fld>
                    <a:r>
                      <a:rPr lang="en-US" sz="1800" dirty="0" smtClean="0">
                        <a:solidFill>
                          <a:schemeClr val="bg1"/>
                        </a:solidFill>
                        <a:latin typeface="Bariol Regular" panose="02000506040000020003" pitchFamily="50" charset="0"/>
                      </a:rPr>
                      <a:t>M€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>
                        <a:solidFill>
                          <a:schemeClr val="bg1"/>
                        </a:solidFill>
                        <a:latin typeface="Bariol Regular" panose="02000506040000020003" pitchFamily="50" charset="0"/>
                      </a:defRPr>
                    </a:pPr>
                    <a:endParaRPr lang="ca-E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800" b="0" i="0" u="none" strike="noStrike" kern="1200" baseline="0">
                      <a:solidFill>
                        <a:schemeClr val="bg1"/>
                      </a:solidFill>
                      <a:latin typeface="Bariol Regular" panose="02000506040000020003" pitchFamily="50" charset="0"/>
                      <a:ea typeface="+mn-ea"/>
                      <a:cs typeface="+mn-cs"/>
                    </a:defRPr>
                  </a:pPr>
                  <a:endParaRPr lang="ca-E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E57-4647-A55E-FD1CA7F145C9}"/>
                </c:ext>
              </c:extLst>
            </c:dLbl>
            <c:dLbl>
              <c:idx val="4"/>
              <c:layout>
                <c:manualLayout>
                  <c:x val="0.10555059276537636"/>
                  <c:y val="0.148200804747376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schemeClr val="bg1"/>
                        </a:solidFill>
                        <a:latin typeface="Bariol Regular" panose="02000506040000020003" pitchFamily="50" charset="0"/>
                        <a:ea typeface="+mn-ea"/>
                        <a:cs typeface="+mn-cs"/>
                      </a:defRPr>
                    </a:pPr>
                    <a:fld id="{647C802A-7CD5-4BAE-8783-41EB9E705562}" type="VALUE">
                      <a:rPr lang="en-US" sz="1800" smtClean="0">
                        <a:solidFill>
                          <a:schemeClr val="bg1"/>
                        </a:solidFill>
                      </a:rPr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chemeClr val="bg1"/>
                          </a:solidFill>
                          <a:latin typeface="Bariol Regular" panose="02000506040000020003" pitchFamily="50" charset="0"/>
                        </a:defRPr>
                      </a:pPr>
                      <a:t>[VALOR]</a:t>
                    </a:fld>
                    <a:r>
                      <a:rPr lang="en-US" sz="1800" dirty="0" smtClean="0">
                        <a:solidFill>
                          <a:schemeClr val="bg1"/>
                        </a:solidFill>
                        <a:latin typeface="Bariol Regular" panose="02000506040000020003" pitchFamily="50" charset="0"/>
                      </a:rPr>
                      <a:t>M€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>
                        <a:solidFill>
                          <a:schemeClr val="bg1"/>
                        </a:solidFill>
                        <a:latin typeface="Bariol Regular" panose="02000506040000020003" pitchFamily="50" charset="0"/>
                      </a:defRPr>
                    </a:pPr>
                    <a:r>
                      <a:rPr lang="en-US" sz="1800" dirty="0" smtClean="0">
                        <a:solidFill>
                          <a:schemeClr val="bg1"/>
                        </a:solidFill>
                      </a:rPr>
                      <a:t>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800" b="0" i="0" u="none" strike="noStrike" kern="1200" baseline="0">
                      <a:solidFill>
                        <a:schemeClr val="bg1"/>
                      </a:solidFill>
                      <a:latin typeface="Bariol Regular" panose="02000506040000020003" pitchFamily="50" charset="0"/>
                      <a:ea typeface="+mn-ea"/>
                      <a:cs typeface="+mn-cs"/>
                    </a:defRPr>
                  </a:pPr>
                  <a:endParaRPr lang="ca-E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E57-4647-A55E-FD1CA7F145C9}"/>
                </c:ext>
              </c:extLst>
            </c:dLbl>
            <c:dLbl>
              <c:idx val="5"/>
              <c:layout>
                <c:manualLayout>
                  <c:x val="3.3169594958279293E-2"/>
                  <c:y val="0.1085527962622345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 b="0" i="0" u="none" strike="noStrike" kern="1200" baseline="0">
                        <a:solidFill>
                          <a:schemeClr val="bg1"/>
                        </a:solidFill>
                        <a:latin typeface="Bariol Regular" panose="02000506040000020003" pitchFamily="50" charset="0"/>
                        <a:ea typeface="+mn-ea"/>
                        <a:cs typeface="+mn-cs"/>
                      </a:defRPr>
                    </a:pPr>
                    <a:fld id="{CE1BE2EE-6495-427E-B1E0-ECF701907433}" type="VALUE">
                      <a:rPr lang="en-US" sz="1800" smtClean="0">
                        <a:solidFill>
                          <a:schemeClr val="bg1"/>
                        </a:solidFill>
                      </a:rPr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>
                          <a:solidFill>
                            <a:schemeClr val="bg1"/>
                          </a:solidFill>
                          <a:latin typeface="Bariol Regular" panose="02000506040000020003" pitchFamily="50" charset="0"/>
                        </a:defRPr>
                      </a:pPr>
                      <a:t>[VALOR]</a:t>
                    </a:fld>
                    <a:r>
                      <a:rPr lang="en-US" sz="1800" dirty="0" smtClean="0">
                        <a:solidFill>
                          <a:schemeClr val="bg1"/>
                        </a:solidFill>
                        <a:latin typeface="Bariol Regular" panose="02000506040000020003" pitchFamily="50" charset="0"/>
                      </a:rPr>
                      <a:t>M€</a:t>
                    </a:r>
                  </a:p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800">
                        <a:solidFill>
                          <a:schemeClr val="bg1"/>
                        </a:solidFill>
                        <a:latin typeface="Bariol Regular" panose="02000506040000020003" pitchFamily="50" charset="0"/>
                      </a:defRPr>
                    </a:pPr>
                    <a:endParaRPr lang="ca-E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800" b="0" i="0" u="none" strike="noStrike" kern="1200" baseline="0">
                      <a:solidFill>
                        <a:schemeClr val="bg1"/>
                      </a:solidFill>
                      <a:latin typeface="Bariol Regular" panose="02000506040000020003" pitchFamily="50" charset="0"/>
                      <a:ea typeface="+mn-ea"/>
                      <a:cs typeface="+mn-cs"/>
                    </a:defRPr>
                  </a:pPr>
                  <a:endParaRPr lang="ca-E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E57-4647-A55E-FD1CA7F145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ca-E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Hoja1!$A$2:$A$6</c:f>
              <c:strCache>
                <c:ptCount val="5"/>
                <c:pt idx="0">
                  <c:v>Conselleria d'Educació i Universitats</c:v>
                </c:pt>
                <c:pt idx="1">
                  <c:v>Conselleria de Famílies i Afers Socials</c:v>
                </c:pt>
                <c:pt idx="2">
                  <c:v>Conselleria d'Economia, Hisenda i Innovació</c:v>
                </c:pt>
                <c:pt idx="3">
                  <c:v>IB-Salut</c:v>
                </c:pt>
                <c:pt idx="4">
                  <c:v>Conselleria d'Habitatge, Territori i Mobilitat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21.5</c:v>
                </c:pt>
                <c:pt idx="1">
                  <c:v>14.3</c:v>
                </c:pt>
                <c:pt idx="2">
                  <c:v>5</c:v>
                </c:pt>
                <c:pt idx="3">
                  <c:v>39</c:v>
                </c:pt>
                <c:pt idx="4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57-4647-A55E-FD1CA7F145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riol Regular" panose="02000506040000020003" pitchFamily="50" charset="0"/>
              <a:ea typeface="+mn-ea"/>
              <a:cs typeface="+mn-cs"/>
            </a:defRPr>
          </a:pPr>
          <a:endParaRPr lang="ca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2927800716611118E-3"/>
                  <c:y val="-0.2554138783527871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22A-489B-8D06-CF150A0B47E0}"/>
                </c:ext>
              </c:extLst>
            </c:dLbl>
            <c:dLbl>
              <c:idx val="1"/>
              <c:layout>
                <c:manualLayout>
                  <c:x val="4.5855601433222237E-3"/>
                  <c:y val="-0.3157844314179913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22A-489B-8D06-CF150A0B47E0}"/>
                </c:ext>
              </c:extLst>
            </c:dLbl>
            <c:dLbl>
              <c:idx val="2"/>
              <c:layout>
                <c:manualLayout>
                  <c:x val="4.1414576358725632E-3"/>
                  <c:y val="-0.441308445358813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22A-489B-8D06-CF150A0B47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ca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Hoja1!$A$2:$A$7</c:f>
              <c:numCache>
                <c:formatCode>General</c:formatCode>
                <c:ptCount val="6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Hoja1!$B$2:$B$7</c:f>
              <c:numCache>
                <c:formatCode>General</c:formatCode>
                <c:ptCount val="6"/>
                <c:pt idx="0">
                  <c:v>53.8</c:v>
                </c:pt>
                <c:pt idx="1">
                  <c:v>95.8</c:v>
                </c:pt>
                <c:pt idx="2">
                  <c:v>154.5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22A-489B-8D06-CF150A0B47E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704986992"/>
        <c:axId val="704988632"/>
      </c:barChart>
      <c:catAx>
        <c:axId val="704986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+mn-ea"/>
                <a:cs typeface="+mn-cs"/>
              </a:defRPr>
            </a:pPr>
            <a:endParaRPr lang="ca-ES"/>
          </a:p>
        </c:txPr>
        <c:crossAx val="704988632"/>
        <c:crosses val="autoZero"/>
        <c:auto val="1"/>
        <c:lblAlgn val="ctr"/>
        <c:lblOffset val="100"/>
        <c:noMultiLvlLbl val="0"/>
      </c:catAx>
      <c:valAx>
        <c:axId val="704988632"/>
        <c:scaling>
          <c:orientation val="minMax"/>
          <c:max val="16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+mn-ea"/>
                <a:cs typeface="+mn-cs"/>
              </a:defRPr>
            </a:pPr>
            <a:endParaRPr lang="ca-ES"/>
          </a:p>
        </c:txPr>
        <c:crossAx val="704986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 w="76200"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ca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Hoja1!$A$2:$A$26</c:f>
              <c:strCache>
                <c:ptCount val="25"/>
                <c:pt idx="0">
                  <c:v>Agència d'Estratègia Turística IB</c:v>
                </c:pt>
                <c:pt idx="1">
                  <c:v>Serveis Ferroviaris de Mallorca</c:v>
                </c:pt>
                <c:pt idx="2">
                  <c:v>Agència Balear de l'Aigua i de la Qualitat Ambiental</c:v>
                </c:pt>
                <c:pt idx="3">
                  <c:v>Fons de Garantia Agrària i Pesquera IB</c:v>
                </c:pt>
                <c:pt idx="4">
                  <c:v>Institut Balear de l'Habitatge</c:v>
                </c:pt>
                <c:pt idx="5">
                  <c:v>Consorci de Transports de Mallorca</c:v>
                </c:pt>
                <c:pt idx="6">
                  <c:v>Institut Balear d'Infraestructures i Serveis Educatius</c:v>
                </c:pt>
                <c:pt idx="7">
                  <c:v>Gestió Sanitària i Assistencial IB</c:v>
                </c:pt>
                <c:pt idx="8">
                  <c:v>Fundació d'Atenció i Suport a la Dependència</c:v>
                </c:pt>
                <c:pt idx="9">
                  <c:v>Ens públic Radiotelevisió de les Illes Balears</c:v>
                </c:pt>
                <c:pt idx="10">
                  <c:v>Consorci de Recursos Sociosanitaris o Assistencials IB</c:v>
                </c:pt>
                <c:pt idx="11">
                  <c:v>Ports de les Illes Balears</c:v>
                </c:pt>
                <c:pt idx="12">
                  <c:v>Institut Balear de l'Energia</c:v>
                </c:pt>
                <c:pt idx="13">
                  <c:v>Institut Balear de la Natura</c:v>
                </c:pt>
                <c:pt idx="14">
                  <c:v>Fundació Balear d'Innovació i Tecnologia</c:v>
                </c:pt>
                <c:pt idx="15">
                  <c:v>Fundació Institut Socioeducatiu s'Estel</c:v>
                </c:pt>
                <c:pt idx="16">
                  <c:v>Fundació Orquestra Simfònica IB</c:v>
                </c:pt>
                <c:pt idx="17">
                  <c:v>Fundació per a l'Esport Balear</c:v>
                </c:pt>
                <c:pt idx="18">
                  <c:v>Fundació Banc i Teixits IB</c:v>
                </c:pt>
                <c:pt idx="19">
                  <c:v>Fundació Institut d'Investigació Sanitària IB</c:v>
                </c:pt>
                <c:pt idx="20">
                  <c:v>EPE de Telecomunicacions i Innovació IB</c:v>
                </c:pt>
                <c:pt idx="21">
                  <c:v>Institut de Recerca i Formació Agroalimentària i Pesquera IB</c:v>
                </c:pt>
                <c:pt idx="22">
                  <c:v>Gestió d'Emergències IB</c:v>
                </c:pt>
                <c:pt idx="23">
                  <c:v>Consorci Escola d'Hoteleria IB</c:v>
                </c:pt>
                <c:pt idx="24">
                  <c:v>Institut d'Estudis Baleàrics</c:v>
                </c:pt>
              </c:strCache>
            </c:strRef>
          </c:cat>
          <c:val>
            <c:numRef>
              <c:f>Hoja1!$B$2:$B$26</c:f>
              <c:numCache>
                <c:formatCode>General</c:formatCode>
                <c:ptCount val="25"/>
                <c:pt idx="0">
                  <c:v>167.5</c:v>
                </c:pt>
                <c:pt idx="1">
                  <c:v>147</c:v>
                </c:pt>
                <c:pt idx="2">
                  <c:v>122.6</c:v>
                </c:pt>
                <c:pt idx="3">
                  <c:v>101.4</c:v>
                </c:pt>
                <c:pt idx="4">
                  <c:v>88.7</c:v>
                </c:pt>
                <c:pt idx="5">
                  <c:v>75.599999999999994</c:v>
                </c:pt>
                <c:pt idx="6">
                  <c:v>54.6</c:v>
                </c:pt>
                <c:pt idx="7">
                  <c:v>37</c:v>
                </c:pt>
                <c:pt idx="8">
                  <c:v>46</c:v>
                </c:pt>
                <c:pt idx="9">
                  <c:v>41.2</c:v>
                </c:pt>
                <c:pt idx="10">
                  <c:v>29.6</c:v>
                </c:pt>
                <c:pt idx="11">
                  <c:v>33.200000000000003</c:v>
                </c:pt>
                <c:pt idx="12">
                  <c:v>36.200000000000003</c:v>
                </c:pt>
                <c:pt idx="13">
                  <c:v>25.3</c:v>
                </c:pt>
                <c:pt idx="14">
                  <c:v>14.7</c:v>
                </c:pt>
                <c:pt idx="15">
                  <c:v>14</c:v>
                </c:pt>
                <c:pt idx="16">
                  <c:v>12.1</c:v>
                </c:pt>
                <c:pt idx="17">
                  <c:v>12.8</c:v>
                </c:pt>
                <c:pt idx="18">
                  <c:v>12.1</c:v>
                </c:pt>
                <c:pt idx="19">
                  <c:v>10.199999999999999</c:v>
                </c:pt>
                <c:pt idx="20">
                  <c:v>12</c:v>
                </c:pt>
                <c:pt idx="21">
                  <c:v>12.1</c:v>
                </c:pt>
                <c:pt idx="22">
                  <c:v>8.3000000000000007</c:v>
                </c:pt>
                <c:pt idx="23">
                  <c:v>6.6</c:v>
                </c:pt>
                <c:pt idx="24">
                  <c:v>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EA-4DC5-9C53-E3AE96C23B5C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Hoja1!$A$2:$A$26</c:f>
              <c:strCache>
                <c:ptCount val="25"/>
                <c:pt idx="0">
                  <c:v>Agència d'Estratègia Turística IB</c:v>
                </c:pt>
                <c:pt idx="1">
                  <c:v>Serveis Ferroviaris de Mallorca</c:v>
                </c:pt>
                <c:pt idx="2">
                  <c:v>Agència Balear de l'Aigua i de la Qualitat Ambiental</c:v>
                </c:pt>
                <c:pt idx="3">
                  <c:v>Fons de Garantia Agrària i Pesquera IB</c:v>
                </c:pt>
                <c:pt idx="4">
                  <c:v>Institut Balear de l'Habitatge</c:v>
                </c:pt>
                <c:pt idx="5">
                  <c:v>Consorci de Transports de Mallorca</c:v>
                </c:pt>
                <c:pt idx="6">
                  <c:v>Institut Balear d'Infraestructures i Serveis Educatius</c:v>
                </c:pt>
                <c:pt idx="7">
                  <c:v>Gestió Sanitària i Assistencial IB</c:v>
                </c:pt>
                <c:pt idx="8">
                  <c:v>Fundació d'Atenció i Suport a la Dependència</c:v>
                </c:pt>
                <c:pt idx="9">
                  <c:v>Ens públic Radiotelevisió de les Illes Balears</c:v>
                </c:pt>
                <c:pt idx="10">
                  <c:v>Consorci de Recursos Sociosanitaris o Assistencials IB</c:v>
                </c:pt>
                <c:pt idx="11">
                  <c:v>Ports de les Illes Balears</c:v>
                </c:pt>
                <c:pt idx="12">
                  <c:v>Institut Balear de l'Energia</c:v>
                </c:pt>
                <c:pt idx="13">
                  <c:v>Institut Balear de la Natura</c:v>
                </c:pt>
                <c:pt idx="14">
                  <c:v>Fundació Balear d'Innovació i Tecnologia</c:v>
                </c:pt>
                <c:pt idx="15">
                  <c:v>Fundació Institut Socioeducatiu s'Estel</c:v>
                </c:pt>
                <c:pt idx="16">
                  <c:v>Fundació Orquestra Simfònica IB</c:v>
                </c:pt>
                <c:pt idx="17">
                  <c:v>Fundació per a l'Esport Balear</c:v>
                </c:pt>
                <c:pt idx="18">
                  <c:v>Fundació Banc i Teixits IB</c:v>
                </c:pt>
                <c:pt idx="19">
                  <c:v>Fundació Institut d'Investigació Sanitària IB</c:v>
                </c:pt>
                <c:pt idx="20">
                  <c:v>EPE de Telecomunicacions i Innovació IB</c:v>
                </c:pt>
                <c:pt idx="21">
                  <c:v>Institut de Recerca i Formació Agroalimentària i Pesquera IB</c:v>
                </c:pt>
                <c:pt idx="22">
                  <c:v>Gestió d'Emergències IB</c:v>
                </c:pt>
                <c:pt idx="23">
                  <c:v>Consorci Escola d'Hoteleria IB</c:v>
                </c:pt>
                <c:pt idx="24">
                  <c:v>Institut d'Estudis Baleàrics</c:v>
                </c:pt>
              </c:strCache>
            </c:strRef>
          </c:cat>
          <c:val>
            <c:numRef>
              <c:f>Hoja1!$C$2:$C$26</c:f>
              <c:numCache>
                <c:formatCode>General</c:formatCode>
                <c:ptCount val="25"/>
              </c:numCache>
            </c:numRef>
          </c:val>
          <c:extLst>
            <c:ext xmlns:c16="http://schemas.microsoft.com/office/drawing/2014/chart" uri="{C3380CC4-5D6E-409C-BE32-E72D297353CC}">
              <c16:uniqueId val="{00000001-7EEA-4DC5-9C53-E3AE96C23B5C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Columna2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Hoja1!$A$2:$A$26</c:f>
              <c:strCache>
                <c:ptCount val="25"/>
                <c:pt idx="0">
                  <c:v>Agència d'Estratègia Turística IB</c:v>
                </c:pt>
                <c:pt idx="1">
                  <c:v>Serveis Ferroviaris de Mallorca</c:v>
                </c:pt>
                <c:pt idx="2">
                  <c:v>Agència Balear de l'Aigua i de la Qualitat Ambiental</c:v>
                </c:pt>
                <c:pt idx="3">
                  <c:v>Fons de Garantia Agrària i Pesquera IB</c:v>
                </c:pt>
                <c:pt idx="4">
                  <c:v>Institut Balear de l'Habitatge</c:v>
                </c:pt>
                <c:pt idx="5">
                  <c:v>Consorci de Transports de Mallorca</c:v>
                </c:pt>
                <c:pt idx="6">
                  <c:v>Institut Balear d'Infraestructures i Serveis Educatius</c:v>
                </c:pt>
                <c:pt idx="7">
                  <c:v>Gestió Sanitària i Assistencial IB</c:v>
                </c:pt>
                <c:pt idx="8">
                  <c:v>Fundació d'Atenció i Suport a la Dependència</c:v>
                </c:pt>
                <c:pt idx="9">
                  <c:v>Ens públic Radiotelevisió de les Illes Balears</c:v>
                </c:pt>
                <c:pt idx="10">
                  <c:v>Consorci de Recursos Sociosanitaris o Assistencials IB</c:v>
                </c:pt>
                <c:pt idx="11">
                  <c:v>Ports de les Illes Balears</c:v>
                </c:pt>
                <c:pt idx="12">
                  <c:v>Institut Balear de l'Energia</c:v>
                </c:pt>
                <c:pt idx="13">
                  <c:v>Institut Balear de la Natura</c:v>
                </c:pt>
                <c:pt idx="14">
                  <c:v>Fundació Balear d'Innovació i Tecnologia</c:v>
                </c:pt>
                <c:pt idx="15">
                  <c:v>Fundació Institut Socioeducatiu s'Estel</c:v>
                </c:pt>
                <c:pt idx="16">
                  <c:v>Fundació Orquestra Simfònica IB</c:v>
                </c:pt>
                <c:pt idx="17">
                  <c:v>Fundació per a l'Esport Balear</c:v>
                </c:pt>
                <c:pt idx="18">
                  <c:v>Fundació Banc i Teixits IB</c:v>
                </c:pt>
                <c:pt idx="19">
                  <c:v>Fundació Institut d'Investigació Sanitària IB</c:v>
                </c:pt>
                <c:pt idx="20">
                  <c:v>EPE de Telecomunicacions i Innovació IB</c:v>
                </c:pt>
                <c:pt idx="21">
                  <c:v>Institut de Recerca i Formació Agroalimentària i Pesquera IB</c:v>
                </c:pt>
                <c:pt idx="22">
                  <c:v>Gestió d'Emergències IB</c:v>
                </c:pt>
                <c:pt idx="23">
                  <c:v>Consorci Escola d'Hoteleria IB</c:v>
                </c:pt>
                <c:pt idx="24">
                  <c:v>Institut d'Estudis Baleàrics</c:v>
                </c:pt>
              </c:strCache>
            </c:strRef>
          </c:cat>
          <c:val>
            <c:numRef>
              <c:f>Hoja1!$D$2:$D$26</c:f>
              <c:numCache>
                <c:formatCode>General</c:formatCode>
                <c:ptCount val="25"/>
              </c:numCache>
            </c:numRef>
          </c:val>
          <c:extLst>
            <c:ext xmlns:c16="http://schemas.microsoft.com/office/drawing/2014/chart" uri="{C3380CC4-5D6E-409C-BE32-E72D297353CC}">
              <c16:uniqueId val="{00000002-7EEA-4DC5-9C53-E3AE96C23B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07063360"/>
        <c:axId val="607065656"/>
      </c:barChart>
      <c:catAx>
        <c:axId val="6070633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+mn-ea"/>
                <a:cs typeface="+mn-cs"/>
              </a:defRPr>
            </a:pPr>
            <a:endParaRPr lang="ca-ES"/>
          </a:p>
        </c:txPr>
        <c:crossAx val="607065656"/>
        <c:crosses val="autoZero"/>
        <c:auto val="1"/>
        <c:lblAlgn val="ctr"/>
        <c:lblOffset val="100"/>
        <c:noMultiLvlLbl val="0"/>
      </c:catAx>
      <c:valAx>
        <c:axId val="607065656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+mn-ea"/>
                <a:cs typeface="+mn-cs"/>
              </a:defRPr>
            </a:pPr>
            <a:endParaRPr lang="ca-ES"/>
          </a:p>
        </c:txPr>
        <c:crossAx val="607063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 w="76200">
              <a:solidFill>
                <a:schemeClr val="accent1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AADAE6A-8CC9-403F-990A-B0AFECB45B29}" type="VALUE">
                      <a:rPr lang="en-US" smtClean="0"/>
                      <a:pPr/>
                      <a:t>[VALOR]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4D17-47E1-A412-1700EBFBA4B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BAEAAC0-684B-45BC-B2D5-434E4CFDD4F0}" type="VALUE">
                      <a:rPr lang="en-US" smtClean="0"/>
                      <a:pPr/>
                      <a:t>[VALOR]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4D17-47E1-A412-1700EBFBA4B8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F7694498-9A24-4BFF-A3EB-39576AF88AB8}" type="VALUE">
                      <a:rPr lang="en-US" smtClean="0"/>
                      <a:pPr/>
                      <a:t>[VALOR]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F-4D17-47E1-A412-1700EBFBA4B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56642708-7D00-45C2-8DA6-2588C2CFBC6D}" type="VALUE">
                      <a:rPr lang="en-US" smtClean="0"/>
                      <a:pPr/>
                      <a:t>[VALOR]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4D17-47E1-A412-1700EBFBA4B8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B21F289B-5736-4B55-A484-31016AE93596}" type="VALUE">
                      <a:rPr lang="en-US" smtClean="0"/>
                      <a:pPr/>
                      <a:t>[VALOR]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E-4D17-47E1-A412-1700EBFBA4B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4337A5C2-E64F-4DC8-9D98-949F20E1BD7C}" type="VALUE">
                      <a:rPr lang="en-US" smtClean="0"/>
                      <a:pPr/>
                      <a:t>[VALOR]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4D17-47E1-A412-1700EBFBA4B8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fld id="{0E997BBE-F47E-4647-A81A-CBEE8B57F955}" type="VALUE">
                      <a:rPr lang="en-US" smtClean="0"/>
                      <a:pPr/>
                      <a:t>[VALOR]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D-4D17-47E1-A412-1700EBFBA4B8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BDA3ED41-F083-4FBD-907A-E1D4B685ABE8}" type="VALUE">
                      <a:rPr lang="en-US" smtClean="0"/>
                      <a:pPr/>
                      <a:t>[VALOR]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4D17-47E1-A412-1700EBFBA4B8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fld id="{CFB3FC2D-DD0F-4114-8579-DDB71156062B}" type="VALUE">
                      <a:rPr lang="en-US" smtClean="0"/>
                      <a:pPr/>
                      <a:t>[VALOR]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C-4D17-47E1-A412-1700EBFBA4B8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E8037369-AE84-4108-8000-ED63E2896560}" type="VALUE">
                      <a:rPr lang="en-US" smtClean="0"/>
                      <a:pPr/>
                      <a:t>[VALOR]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4D17-47E1-A412-1700EBFBA4B8}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fld id="{00F61059-DCE6-4BCA-8D1A-10994956E4A7}" type="VALUE">
                      <a:rPr lang="en-US" smtClean="0"/>
                      <a:pPr/>
                      <a:t>[VALOR]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B-4D17-47E1-A412-1700EBFBA4B8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C0056B77-436F-4EC3-B8CB-84B051703217}" type="VALUE">
                      <a:rPr lang="en-US" smtClean="0"/>
                      <a:pPr/>
                      <a:t>[VALOR]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4D17-47E1-A412-1700EBFBA4B8}"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fld id="{468CA592-1096-430D-A70C-E7B03E80309D}" type="VALUE">
                      <a:rPr lang="en-US" smtClean="0"/>
                      <a:pPr/>
                      <a:t>[VALOR]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A-4D17-47E1-A412-1700EBFBA4B8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1121F641-FF89-43D4-8CA7-9BD66A2A84B6}" type="VALUE">
                      <a:rPr lang="en-US" smtClean="0"/>
                      <a:pPr/>
                      <a:t>[VALOR]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4D17-47E1-A412-1700EBFBA4B8}"/>
                </c:ext>
              </c:extLst>
            </c:dLbl>
            <c:dLbl>
              <c:idx val="15"/>
              <c:layout/>
              <c:tx>
                <c:rich>
                  <a:bodyPr/>
                  <a:lstStyle/>
                  <a:p>
                    <a:fld id="{41266484-8537-44B7-BC29-B9728BBFF11C}" type="VALUE">
                      <a:rPr lang="en-US" smtClean="0"/>
                      <a:pPr/>
                      <a:t>[VALOR]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9-4D17-47E1-A412-1700EBFBA4B8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47C070DE-C503-4B79-985F-6BFFFFCA6DCF}" type="VALUE">
                      <a:rPr lang="en-US" smtClean="0"/>
                      <a:pPr/>
                      <a:t>[VALOR]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D17-47E1-A412-1700EBFBA4B8}"/>
                </c:ext>
              </c:extLst>
            </c:dLbl>
            <c:dLbl>
              <c:idx val="17"/>
              <c:layout/>
              <c:tx>
                <c:rich>
                  <a:bodyPr/>
                  <a:lstStyle/>
                  <a:p>
                    <a:fld id="{0A93AA2B-82AE-4F04-B46C-FAC836795A75}" type="VALUE">
                      <a:rPr lang="en-US" smtClean="0"/>
                      <a:pPr/>
                      <a:t>[VALOR]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8-4D17-47E1-A412-1700EBFBA4B8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72F72A35-F0A1-4341-8E49-628F2D22A7ED}" type="VALUE">
                      <a:rPr lang="en-US" smtClean="0"/>
                      <a:pPr/>
                      <a:t>[VALOR]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4D17-47E1-A412-1700EBFBA4B8}"/>
                </c:ext>
              </c:extLst>
            </c:dLbl>
            <c:dLbl>
              <c:idx val="19"/>
              <c:layout/>
              <c:tx>
                <c:rich>
                  <a:bodyPr/>
                  <a:lstStyle/>
                  <a:p>
                    <a:fld id="{FCB2B1F0-892B-4344-9254-D6BD800DC8D6}" type="VALUE">
                      <a:rPr lang="en-US" smtClean="0"/>
                      <a:pPr/>
                      <a:t>[VALOR]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4D17-47E1-A412-1700EBFBA4B8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fld id="{967F718B-E4EF-44B1-A1DD-8CB94AA4BEA8}" type="VALUE">
                      <a:rPr lang="en-US" smtClean="0"/>
                      <a:pPr/>
                      <a:t>[VALOR]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D17-47E1-A412-1700EBFBA4B8}"/>
                </c:ext>
              </c:extLst>
            </c:dLbl>
            <c:dLbl>
              <c:idx val="21"/>
              <c:layout/>
              <c:tx>
                <c:rich>
                  <a:bodyPr/>
                  <a:lstStyle/>
                  <a:p>
                    <a:fld id="{DF95C78C-9031-4AEC-B3F3-A1B9ABB2E323}" type="VALUE">
                      <a:rPr lang="en-US" smtClean="0"/>
                      <a:pPr/>
                      <a:t>[VALOR]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6-4D17-47E1-A412-1700EBFBA4B8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fld id="{A931E08C-C4B3-4503-8143-C001FC6547CC}" type="VALUE">
                      <a:rPr lang="en-US" smtClean="0"/>
                      <a:pPr/>
                      <a:t>[VALOR]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4D17-47E1-A412-1700EBFBA4B8}"/>
                </c:ext>
              </c:extLst>
            </c:dLbl>
            <c:dLbl>
              <c:idx val="23"/>
              <c:layout/>
              <c:tx>
                <c:rich>
                  <a:bodyPr/>
                  <a:lstStyle/>
                  <a:p>
                    <a:fld id="{70892C07-343D-4C1D-843C-AE03601D98B7}" type="VALUE">
                      <a:rPr lang="en-US" smtClean="0"/>
                      <a:pPr/>
                      <a:t>[VALOR]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4D17-47E1-A412-1700EBFBA4B8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fld id="{B2FC9EF9-4FAC-4EFF-BA42-1617CA3A8DEE}" type="VALUE">
                      <a:rPr lang="en-US" smtClean="0"/>
                      <a:pPr/>
                      <a:t>[VALOR]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D17-47E1-A412-1700EBFBA4B8}"/>
                </c:ext>
              </c:extLst>
            </c:dLbl>
            <c:dLbl>
              <c:idx val="25"/>
              <c:layout/>
              <c:tx>
                <c:rich>
                  <a:bodyPr/>
                  <a:lstStyle/>
                  <a:p>
                    <a:fld id="{2F46D290-F11D-4F2A-99E8-46553AA904C3}" type="VALUE">
                      <a:rPr lang="en-US" smtClean="0"/>
                      <a:pPr/>
                      <a:t>[VALOR]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4-4D17-47E1-A412-1700EBFBA4B8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fld id="{E30EC97E-7952-46A8-8A8F-0E40D9F122CE}" type="VALUE">
                      <a:rPr lang="en-US" smtClean="0"/>
                      <a:pPr/>
                      <a:t>[VALOR]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D17-47E1-A412-1700EBFBA4B8}"/>
                </c:ext>
              </c:extLst>
            </c:dLbl>
            <c:dLbl>
              <c:idx val="27"/>
              <c:layout/>
              <c:tx>
                <c:rich>
                  <a:bodyPr/>
                  <a:lstStyle/>
                  <a:p>
                    <a:fld id="{526CC0F8-CBCF-4747-9D63-D5CBB58E8577}" type="VALUE">
                      <a:rPr lang="en-US" smtClean="0"/>
                      <a:pPr/>
                      <a:t>[VALOR]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4D17-47E1-A412-1700EBFBA4B8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fld id="{CA2D1924-487E-47F8-938D-B00C2EEE325A}" type="VALUE">
                      <a:rPr lang="en-US" smtClean="0"/>
                      <a:pPr/>
                      <a:t>[VALOR]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D17-47E1-A412-1700EBFBA4B8}"/>
                </c:ext>
              </c:extLst>
            </c:dLbl>
            <c:dLbl>
              <c:idx val="29"/>
              <c:layout/>
              <c:tx>
                <c:rich>
                  <a:bodyPr/>
                  <a:lstStyle/>
                  <a:p>
                    <a:fld id="{DA51694B-BACC-4BC9-8929-1D056C0F8661}" type="VALUE">
                      <a:rPr lang="en-US" smtClean="0"/>
                      <a:pPr/>
                      <a:t>[VALOR]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2-4D17-47E1-A412-1700EBFBA4B8}"/>
                </c:ext>
              </c:extLst>
            </c:dLbl>
            <c:dLbl>
              <c:idx val="30"/>
              <c:tx>
                <c:rich>
                  <a:bodyPr/>
                  <a:lstStyle/>
                  <a:p>
                    <a:fld id="{C7738B4C-6EB7-42D9-9A3A-8E7DEF5B2AED}" type="VALUE">
                      <a:rPr lang="en-US" smtClean="0"/>
                      <a:pPr/>
                      <a:t>[VALOR]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4D17-47E1-A412-1700EBFBA4B8}"/>
                </c:ext>
              </c:extLst>
            </c:dLbl>
            <c:dLbl>
              <c:idx val="31"/>
              <c:layout/>
              <c:tx>
                <c:rich>
                  <a:bodyPr/>
                  <a:lstStyle/>
                  <a:p>
                    <a:fld id="{FE97E814-B339-4C51-AE05-9CDC648B469C}" type="VALUE">
                      <a:rPr lang="en-US" smtClean="0"/>
                      <a:pPr/>
                      <a:t>[VALOR]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4D17-47E1-A412-1700EBFBA4B8}"/>
                </c:ext>
              </c:extLst>
            </c:dLbl>
            <c:dLbl>
              <c:idx val="33"/>
              <c:layout/>
              <c:tx>
                <c:rich>
                  <a:bodyPr/>
                  <a:lstStyle/>
                  <a:p>
                    <a:fld id="{164A6059-C47B-4B42-8B18-F736BAE7F812}" type="VALUE">
                      <a:rPr lang="en-US" smtClean="0"/>
                      <a:pPr/>
                      <a:t>[VALOR]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4D17-47E1-A412-1700EBFBA4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iol Regular" panose="02000506040000020003" pitchFamily="50" charset="0"/>
                    <a:ea typeface="+mn-ea"/>
                    <a:cs typeface="+mn-cs"/>
                  </a:defRPr>
                </a:pPr>
                <a:endParaRPr lang="ca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Hoja1!$A$4:$A$37</c:f>
              <c:strCache>
                <c:ptCount val="34"/>
                <c:pt idx="3">
                  <c:v>Fundació Banc i Teixits IB</c:v>
                </c:pt>
                <c:pt idx="5">
                  <c:v>Fundació Institut d'Investigació Sanitària IB</c:v>
                </c:pt>
                <c:pt idx="7">
                  <c:v>Gestió d'Emergències IB</c:v>
                </c:pt>
                <c:pt idx="9">
                  <c:v>Ports de les Illes Balears</c:v>
                </c:pt>
                <c:pt idx="11">
                  <c:v>Agència Balear de l'Aigua i de la Qualitat Ambiental</c:v>
                </c:pt>
                <c:pt idx="13">
                  <c:v>Ens públic Radiotelevisió de les Illes Balears</c:v>
                </c:pt>
                <c:pt idx="15">
                  <c:v>Agència d'Estratègia Turística IB</c:v>
                </c:pt>
                <c:pt idx="17">
                  <c:v>Institut Balear de l'Habitatge</c:v>
                </c:pt>
                <c:pt idx="19">
                  <c:v>Institut Balear d'Infraestructures i Serveis Educatius</c:v>
                </c:pt>
                <c:pt idx="21">
                  <c:v>Fundació per a l'Esport Balear</c:v>
                </c:pt>
                <c:pt idx="23">
                  <c:v>Fundació d'Atenció i Suport a la Dependència</c:v>
                </c:pt>
                <c:pt idx="25">
                  <c:v>Consorci de Transports de Mallorca</c:v>
                </c:pt>
                <c:pt idx="27">
                  <c:v>EPE de Telecomunicacions i Innovació IB</c:v>
                </c:pt>
                <c:pt idx="29">
                  <c:v>Institut Balear de l'Energia</c:v>
                </c:pt>
                <c:pt idx="31">
                  <c:v>IRF Agroalimentària i Pesquera IB</c:v>
                </c:pt>
                <c:pt idx="33">
                  <c:v>Institut d'Estudis Baleàrics</c:v>
                </c:pt>
              </c:strCache>
            </c:strRef>
          </c:cat>
          <c:val>
            <c:numRef>
              <c:f>Hoja1!$B$4:$B$37</c:f>
              <c:numCache>
                <c:formatCode>General</c:formatCode>
                <c:ptCount val="34"/>
                <c:pt idx="3">
                  <c:v>6.1</c:v>
                </c:pt>
                <c:pt idx="5">
                  <c:v>6.2</c:v>
                </c:pt>
                <c:pt idx="7">
                  <c:v>6.4</c:v>
                </c:pt>
                <c:pt idx="9">
                  <c:v>6.4</c:v>
                </c:pt>
                <c:pt idx="11">
                  <c:v>6.4</c:v>
                </c:pt>
                <c:pt idx="13">
                  <c:v>7.8</c:v>
                </c:pt>
                <c:pt idx="15">
                  <c:v>8.3000000000000007</c:v>
                </c:pt>
                <c:pt idx="17">
                  <c:v>9.8000000000000007</c:v>
                </c:pt>
                <c:pt idx="19">
                  <c:v>11</c:v>
                </c:pt>
                <c:pt idx="21">
                  <c:v>11.3</c:v>
                </c:pt>
                <c:pt idx="23">
                  <c:v>16.399999999999999</c:v>
                </c:pt>
                <c:pt idx="25">
                  <c:v>17.899999999999999</c:v>
                </c:pt>
                <c:pt idx="27">
                  <c:v>28</c:v>
                </c:pt>
                <c:pt idx="29">
                  <c:v>38.200000000000003</c:v>
                </c:pt>
                <c:pt idx="31">
                  <c:v>41.2</c:v>
                </c:pt>
                <c:pt idx="33">
                  <c:v>64.900000000000006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EA-4DC5-9C53-E3AE96C23B5C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Hoja1!$A$4:$A$37</c:f>
              <c:strCache>
                <c:ptCount val="34"/>
                <c:pt idx="3">
                  <c:v>Fundació Banc i Teixits IB</c:v>
                </c:pt>
                <c:pt idx="5">
                  <c:v>Fundació Institut d'Investigació Sanitària IB</c:v>
                </c:pt>
                <c:pt idx="7">
                  <c:v>Gestió d'Emergències IB</c:v>
                </c:pt>
                <c:pt idx="9">
                  <c:v>Ports de les Illes Balears</c:v>
                </c:pt>
                <c:pt idx="11">
                  <c:v>Agència Balear de l'Aigua i de la Qualitat Ambiental</c:v>
                </c:pt>
                <c:pt idx="13">
                  <c:v>Ens públic Radiotelevisió de les Illes Balears</c:v>
                </c:pt>
                <c:pt idx="15">
                  <c:v>Agència d'Estratègia Turística IB</c:v>
                </c:pt>
                <c:pt idx="17">
                  <c:v>Institut Balear de l'Habitatge</c:v>
                </c:pt>
                <c:pt idx="19">
                  <c:v>Institut Balear d'Infraestructures i Serveis Educatius</c:v>
                </c:pt>
                <c:pt idx="21">
                  <c:v>Fundació per a l'Esport Balear</c:v>
                </c:pt>
                <c:pt idx="23">
                  <c:v>Fundació d'Atenció i Suport a la Dependència</c:v>
                </c:pt>
                <c:pt idx="25">
                  <c:v>Consorci de Transports de Mallorca</c:v>
                </c:pt>
                <c:pt idx="27">
                  <c:v>EPE de Telecomunicacions i Innovació IB</c:v>
                </c:pt>
                <c:pt idx="29">
                  <c:v>Institut Balear de l'Energia</c:v>
                </c:pt>
                <c:pt idx="31">
                  <c:v>IRF Agroalimentària i Pesquera IB</c:v>
                </c:pt>
                <c:pt idx="33">
                  <c:v>Institut d'Estudis Baleàrics</c:v>
                </c:pt>
              </c:strCache>
            </c:strRef>
          </c:cat>
          <c:val>
            <c:numRef>
              <c:f>Hoja1!$C$2:$C$37</c:f>
              <c:numCache>
                <c:formatCode>General</c:formatCode>
                <c:ptCount val="36"/>
              </c:numCache>
            </c:numRef>
          </c:val>
          <c:extLst>
            <c:ext xmlns:c16="http://schemas.microsoft.com/office/drawing/2014/chart" uri="{C3380CC4-5D6E-409C-BE32-E72D297353CC}">
              <c16:uniqueId val="{00000001-7EEA-4DC5-9C53-E3AE96C23B5C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Columna2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Hoja1!$A$4:$A$37</c:f>
              <c:strCache>
                <c:ptCount val="34"/>
                <c:pt idx="3">
                  <c:v>Fundació Banc i Teixits IB</c:v>
                </c:pt>
                <c:pt idx="5">
                  <c:v>Fundació Institut d'Investigació Sanitària IB</c:v>
                </c:pt>
                <c:pt idx="7">
                  <c:v>Gestió d'Emergències IB</c:v>
                </c:pt>
                <c:pt idx="9">
                  <c:v>Ports de les Illes Balears</c:v>
                </c:pt>
                <c:pt idx="11">
                  <c:v>Agència Balear de l'Aigua i de la Qualitat Ambiental</c:v>
                </c:pt>
                <c:pt idx="13">
                  <c:v>Ens públic Radiotelevisió de les Illes Balears</c:v>
                </c:pt>
                <c:pt idx="15">
                  <c:v>Agència d'Estratègia Turística IB</c:v>
                </c:pt>
                <c:pt idx="17">
                  <c:v>Institut Balear de l'Habitatge</c:v>
                </c:pt>
                <c:pt idx="19">
                  <c:v>Institut Balear d'Infraestructures i Serveis Educatius</c:v>
                </c:pt>
                <c:pt idx="21">
                  <c:v>Fundació per a l'Esport Balear</c:v>
                </c:pt>
                <c:pt idx="23">
                  <c:v>Fundació d'Atenció i Suport a la Dependència</c:v>
                </c:pt>
                <c:pt idx="25">
                  <c:v>Consorci de Transports de Mallorca</c:v>
                </c:pt>
                <c:pt idx="27">
                  <c:v>EPE de Telecomunicacions i Innovació IB</c:v>
                </c:pt>
                <c:pt idx="29">
                  <c:v>Institut Balear de l'Energia</c:v>
                </c:pt>
                <c:pt idx="31">
                  <c:v>IRF Agroalimentària i Pesquera IB</c:v>
                </c:pt>
                <c:pt idx="33">
                  <c:v>Institut d'Estudis Baleàrics</c:v>
                </c:pt>
              </c:strCache>
            </c:strRef>
          </c:cat>
          <c:val>
            <c:numRef>
              <c:f>Hoja1!$D$2:$D$37</c:f>
              <c:numCache>
                <c:formatCode>General</c:formatCode>
                <c:ptCount val="36"/>
              </c:numCache>
            </c:numRef>
          </c:val>
          <c:extLst>
            <c:ext xmlns:c16="http://schemas.microsoft.com/office/drawing/2014/chart" uri="{C3380CC4-5D6E-409C-BE32-E72D297353CC}">
              <c16:uniqueId val="{00000002-7EEA-4DC5-9C53-E3AE96C23B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07063360"/>
        <c:axId val="607065656"/>
      </c:barChart>
      <c:catAx>
        <c:axId val="607063360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+mn-ea"/>
                <a:cs typeface="+mn-cs"/>
              </a:defRPr>
            </a:pPr>
            <a:endParaRPr lang="ca-ES"/>
          </a:p>
        </c:txPr>
        <c:crossAx val="607065656"/>
        <c:crosses val="autoZero"/>
        <c:auto val="1"/>
        <c:lblAlgn val="ctr"/>
        <c:lblOffset val="100"/>
        <c:noMultiLvlLbl val="0"/>
      </c:catAx>
      <c:valAx>
        <c:axId val="607065656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 panose="02000506040000020003" pitchFamily="50" charset="0"/>
                <a:ea typeface="+mn-ea"/>
                <a:cs typeface="+mn-cs"/>
              </a:defRPr>
            </a:pPr>
            <a:endParaRPr lang="ca-ES"/>
          </a:p>
        </c:txPr>
        <c:crossAx val="607063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Volum deute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6"/>
              <c:layout>
                <c:manualLayout>
                  <c:x val="6.2882704075107538E-3"/>
                  <c:y val="-9.37499999999999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022-4D5E-BAC3-8EFACF85A209}"/>
                </c:ext>
              </c:extLst>
            </c:dLbl>
            <c:dLbl>
              <c:idx val="17"/>
              <c:layout>
                <c:manualLayout>
                  <c:x val="1.2576540815021622E-2"/>
                  <c:y val="1.249999999999999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022-4D5E-BAC3-8EFACF85A2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iol Regular"/>
                    <a:ea typeface="+mn-ea"/>
                    <a:cs typeface="+mn-cs"/>
                  </a:defRPr>
                </a:pPr>
                <a:endParaRPr lang="ca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Hoja1!$A$2:$A$19</c:f>
              <c:strCach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 (previsió tancament)</c:v>
                </c:pt>
                <c:pt idx="17">
                  <c:v>2024 (màxim teòric)</c:v>
                </c:pt>
              </c:strCache>
            </c:strRef>
          </c:cat>
          <c:val>
            <c:numRef>
              <c:f>Hoja1!$B$2:$B$19</c:f>
              <c:numCache>
                <c:formatCode>General</c:formatCode>
                <c:ptCount val="18"/>
                <c:pt idx="0">
                  <c:v>1798</c:v>
                </c:pt>
                <c:pt idx="1">
                  <c:v>2696</c:v>
                </c:pt>
                <c:pt idx="2">
                  <c:v>3571</c:v>
                </c:pt>
                <c:pt idx="3">
                  <c:v>4458</c:v>
                </c:pt>
                <c:pt idx="4">
                  <c:v>4774</c:v>
                </c:pt>
                <c:pt idx="5">
                  <c:v>6130</c:v>
                </c:pt>
                <c:pt idx="6">
                  <c:v>6884</c:v>
                </c:pt>
                <c:pt idx="7">
                  <c:v>7798</c:v>
                </c:pt>
                <c:pt idx="8">
                  <c:v>8330</c:v>
                </c:pt>
                <c:pt idx="9">
                  <c:v>8572</c:v>
                </c:pt>
                <c:pt idx="10">
                  <c:v>8816</c:v>
                </c:pt>
                <c:pt idx="11">
                  <c:v>8721</c:v>
                </c:pt>
                <c:pt idx="12">
                  <c:v>8863</c:v>
                </c:pt>
                <c:pt idx="13">
                  <c:v>9120</c:v>
                </c:pt>
                <c:pt idx="14">
                  <c:v>9005</c:v>
                </c:pt>
                <c:pt idx="15">
                  <c:v>8874</c:v>
                </c:pt>
                <c:pt idx="16">
                  <c:v>8782.9</c:v>
                </c:pt>
                <c:pt idx="17">
                  <c:v>8750.61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72-4F4D-B332-3D30126F18A3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Hoja1!$A$2:$A$19</c:f>
              <c:strCach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 (previsió tancament)</c:v>
                </c:pt>
                <c:pt idx="17">
                  <c:v>2024 (màxim teòric)</c:v>
                </c:pt>
              </c:strCache>
            </c:strRef>
          </c:cat>
          <c:val>
            <c:numRef>
              <c:f>Hoja1!$C$2:$C$19</c:f>
              <c:numCache>
                <c:formatCode>General</c:formatCode>
                <c:ptCount val="18"/>
              </c:numCache>
            </c:numRef>
          </c:val>
          <c:extLst>
            <c:ext xmlns:c16="http://schemas.microsoft.com/office/drawing/2014/chart" uri="{C3380CC4-5D6E-409C-BE32-E72D297353CC}">
              <c16:uniqueId val="{00000001-4072-4F4D-B332-3D30126F18A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902061247"/>
        <c:axId val="1902066239"/>
      </c:barChart>
      <c:lineChart>
        <c:grouping val="standard"/>
        <c:varyColors val="0"/>
        <c:ser>
          <c:idx val="2"/>
          <c:order val="2"/>
          <c:tx>
            <c:strRef>
              <c:f>Hoja1!$D$1</c:f>
              <c:strCache>
                <c:ptCount val="1"/>
                <c:pt idx="0">
                  <c:v>Ràtio deute / PIB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a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Hoja1!$A$2:$A$19</c:f>
              <c:strCache>
                <c:ptCount val="1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 (previsió tancament)</c:v>
                </c:pt>
                <c:pt idx="17">
                  <c:v>2024 (màxim teòric)</c:v>
                </c:pt>
              </c:strCache>
            </c:strRef>
          </c:cat>
          <c:val>
            <c:numRef>
              <c:f>Hoja1!$D$2:$D$19</c:f>
              <c:numCache>
                <c:formatCode>General</c:formatCode>
                <c:ptCount val="18"/>
                <c:pt idx="0">
                  <c:v>6.8</c:v>
                </c:pt>
                <c:pt idx="1">
                  <c:v>9.8000000000000007</c:v>
                </c:pt>
                <c:pt idx="2">
                  <c:v>13.5</c:v>
                </c:pt>
                <c:pt idx="3">
                  <c:v>16.8</c:v>
                </c:pt>
                <c:pt idx="4">
                  <c:v>18.100000000000001</c:v>
                </c:pt>
                <c:pt idx="5">
                  <c:v>23.6</c:v>
                </c:pt>
                <c:pt idx="6">
                  <c:v>26.5</c:v>
                </c:pt>
                <c:pt idx="7">
                  <c:v>29.1</c:v>
                </c:pt>
                <c:pt idx="8">
                  <c:v>29.5</c:v>
                </c:pt>
                <c:pt idx="9">
                  <c:v>28.7</c:v>
                </c:pt>
                <c:pt idx="10">
                  <c:v>28.1</c:v>
                </c:pt>
                <c:pt idx="11">
                  <c:v>26.6</c:v>
                </c:pt>
                <c:pt idx="12">
                  <c:v>25.9</c:v>
                </c:pt>
                <c:pt idx="13">
                  <c:v>34.200000000000003</c:v>
                </c:pt>
                <c:pt idx="14">
                  <c:v>31.2</c:v>
                </c:pt>
                <c:pt idx="15">
                  <c:v>26.2</c:v>
                </c:pt>
                <c:pt idx="16">
                  <c:v>24.9</c:v>
                </c:pt>
                <c:pt idx="17">
                  <c:v>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072-4F4D-B332-3D30126F18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61649999"/>
        <c:axId val="1261656239"/>
      </c:lineChart>
      <c:catAx>
        <c:axId val="19020612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/>
                <a:ea typeface="+mn-ea"/>
                <a:cs typeface="+mn-cs"/>
              </a:defRPr>
            </a:pPr>
            <a:endParaRPr lang="ca-ES"/>
          </a:p>
        </c:txPr>
        <c:crossAx val="1902066239"/>
        <c:crosses val="autoZero"/>
        <c:auto val="1"/>
        <c:lblAlgn val="ctr"/>
        <c:lblOffset val="100"/>
        <c:noMultiLvlLbl val="0"/>
      </c:catAx>
      <c:valAx>
        <c:axId val="19020662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/>
                <a:ea typeface="+mn-ea"/>
                <a:cs typeface="+mn-cs"/>
              </a:defRPr>
            </a:pPr>
            <a:endParaRPr lang="ca-ES"/>
          </a:p>
        </c:txPr>
        <c:crossAx val="1902061247"/>
        <c:crosses val="autoZero"/>
        <c:crossBetween val="between"/>
      </c:valAx>
      <c:valAx>
        <c:axId val="1261656239"/>
        <c:scaling>
          <c:orientation val="minMax"/>
          <c:max val="4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a-ES"/>
          </a:p>
        </c:txPr>
        <c:crossAx val="1261649999"/>
        <c:crosses val="max"/>
        <c:crossBetween val="between"/>
      </c:valAx>
      <c:catAx>
        <c:axId val="1261649999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61656239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a-E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ca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7E067-EBAA-114C-B0D0-4019E2CB1F0B}" type="datetimeFigureOut">
              <a:rPr lang="es-ES" smtClean="0"/>
              <a:t>09/11/2023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CD530-0743-E845-9313-C99F701C8B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1865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7E067-EBAA-114C-B0D0-4019E2CB1F0B}" type="datetimeFigureOut">
              <a:rPr lang="es-ES" smtClean="0"/>
              <a:t>09/11/2023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CD530-0743-E845-9313-C99F701C8B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8857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7E067-EBAA-114C-B0D0-4019E2CB1F0B}" type="datetimeFigureOut">
              <a:rPr lang="es-ES" smtClean="0"/>
              <a:t>09/11/2023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CD530-0743-E845-9313-C99F701C8B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6740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7E067-EBAA-114C-B0D0-4019E2CB1F0B}" type="datetimeFigureOut">
              <a:rPr lang="es-ES" smtClean="0"/>
              <a:t>09/11/2023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CD530-0743-E845-9313-C99F701C8B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9611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7E067-EBAA-114C-B0D0-4019E2CB1F0B}" type="datetimeFigureOut">
              <a:rPr lang="es-ES" smtClean="0"/>
              <a:t>09/11/2023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CD530-0743-E845-9313-C99F701C8B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2340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7E067-EBAA-114C-B0D0-4019E2CB1F0B}" type="datetimeFigureOut">
              <a:rPr lang="es-ES" smtClean="0"/>
              <a:t>09/11/2023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CD530-0743-E845-9313-C99F701C8B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663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7E067-EBAA-114C-B0D0-4019E2CB1F0B}" type="datetimeFigureOut">
              <a:rPr lang="es-ES" smtClean="0"/>
              <a:t>09/11/2023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CD530-0743-E845-9313-C99F701C8B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4077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7E067-EBAA-114C-B0D0-4019E2CB1F0B}" type="datetimeFigureOut">
              <a:rPr lang="es-ES" smtClean="0"/>
              <a:t>09/11/2023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CD530-0743-E845-9313-C99F701C8B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4314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7E067-EBAA-114C-B0D0-4019E2CB1F0B}" type="datetimeFigureOut">
              <a:rPr lang="es-ES" smtClean="0"/>
              <a:t>09/11/2023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CD530-0743-E845-9313-C99F701C8B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1425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7E067-EBAA-114C-B0D0-4019E2CB1F0B}" type="datetimeFigureOut">
              <a:rPr lang="es-ES" smtClean="0"/>
              <a:t>09/11/2023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CD530-0743-E845-9313-C99F701C8B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9430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7E067-EBAA-114C-B0D0-4019E2CB1F0B}" type="datetimeFigureOut">
              <a:rPr lang="es-ES" smtClean="0"/>
              <a:t>09/11/2023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CD530-0743-E845-9313-C99F701C8B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6842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7E067-EBAA-114C-B0D0-4019E2CB1F0B}" type="datetimeFigureOut">
              <a:rPr lang="es-ES" smtClean="0"/>
              <a:t>09/11/2023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CD530-0743-E845-9313-C99F701C8B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2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chart" Target="../charts/chart7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8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9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to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534" y="-187280"/>
            <a:ext cx="9491070" cy="7934279"/>
          </a:xfrm>
          <a:prstGeom prst="rect">
            <a:avLst/>
          </a:prstGeom>
        </p:spPr>
      </p:pic>
      <p:pic>
        <p:nvPicPr>
          <p:cNvPr id="5" name="Imagen 4" descr="patr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906" y="-162640"/>
            <a:ext cx="9849812" cy="7020640"/>
          </a:xfrm>
          <a:prstGeom prst="rect">
            <a:avLst/>
          </a:prstGeom>
        </p:spPr>
      </p:pic>
      <p:pic>
        <p:nvPicPr>
          <p:cNvPr id="8" name="Imagen 7" descr="logo_pp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57" y="933451"/>
            <a:ext cx="535114" cy="306705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252600" y="1866900"/>
            <a:ext cx="456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/>
                <a:cs typeface="Bariol Regular"/>
              </a:rPr>
              <a:t>CONSELLERIA</a:t>
            </a:r>
          </a:p>
          <a:p>
            <a:r>
              <a:rPr lang="es-E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Bariol Regular"/>
                <a:cs typeface="Bariol Regular"/>
              </a:rPr>
              <a:t>D’ECONOMIA, HISENDA I INNOVACIÓ</a:t>
            </a:r>
            <a:endParaRPr lang="es-ES" sz="2800" dirty="0">
              <a:solidFill>
                <a:schemeClr val="tx1">
                  <a:lumMod val="65000"/>
                  <a:lumOff val="35000"/>
                </a:schemeClr>
              </a:solidFill>
              <a:latin typeface="Bariol Light"/>
              <a:cs typeface="Bariol Light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731658" y="5052381"/>
            <a:ext cx="8039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dirty="0">
                <a:solidFill>
                  <a:schemeClr val="bg1"/>
                </a:solidFill>
                <a:latin typeface="Bariol Bold"/>
                <a:cs typeface="Bariol Bold"/>
              </a:rPr>
              <a:t>PROJECTE DE PRESSUPOSTS DE LA COMUNITAT AUTÒNOMA DE LES ILLES BALEARES</a:t>
            </a:r>
          </a:p>
          <a:p>
            <a:r>
              <a:rPr lang="ca-ES" sz="3000" dirty="0">
                <a:solidFill>
                  <a:schemeClr val="bg1"/>
                </a:solidFill>
                <a:latin typeface="Bariol Light"/>
                <a:cs typeface="Bariol Light"/>
              </a:rPr>
              <a:t>Any 2024</a:t>
            </a:r>
          </a:p>
        </p:txBody>
      </p:sp>
    </p:spTree>
    <p:extLst>
      <p:ext uri="{BB962C8B-B14F-4D97-AF65-F5344CB8AC3E}">
        <p14:creationId xmlns:p14="http://schemas.microsoft.com/office/powerpoint/2010/main" val="67724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to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534" y="-187280"/>
            <a:ext cx="9491070" cy="7934279"/>
          </a:xfrm>
          <a:prstGeom prst="rect">
            <a:avLst/>
          </a:prstGeom>
        </p:spPr>
      </p:pic>
      <p:pic>
        <p:nvPicPr>
          <p:cNvPr id="5" name="Imagen 4" descr="patr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906" y="-162640"/>
            <a:ext cx="9849812" cy="702064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74699" y="38100"/>
            <a:ext cx="77978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riol Bold"/>
                <a:cs typeface="Bariol Bold"/>
              </a:rPr>
              <a:t>Pressupost de despeses: classificació orgànica III</a:t>
            </a:r>
            <a:endParaRPr lang="ca-ES" sz="3000" dirty="0">
              <a:solidFill>
                <a:schemeClr val="tx1">
                  <a:lumMod val="50000"/>
                  <a:lumOff val="50000"/>
                </a:schemeClr>
              </a:solidFill>
              <a:latin typeface="Bariol Bold"/>
              <a:cs typeface="Bariol Bold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-248057" y="707886"/>
            <a:ext cx="9491070" cy="6240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/>
              <a:t>€</a:t>
            </a:r>
            <a:endParaRPr lang="es-ES"/>
          </a:p>
        </p:txBody>
      </p:sp>
      <p:pic>
        <p:nvPicPr>
          <p:cNvPr id="8" name="Imagen 7" descr="logo_pp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7" y="920751"/>
            <a:ext cx="457561" cy="262254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8072500" y="0"/>
            <a:ext cx="91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dirty="0" smtClean="0">
                <a:solidFill>
                  <a:schemeClr val="bg1"/>
                </a:solidFill>
                <a:latin typeface="Bariol Thin"/>
                <a:cs typeface="Bariol Thin"/>
              </a:rPr>
              <a:t>10</a:t>
            </a:r>
            <a:endParaRPr lang="es-ES" sz="4000" dirty="0">
              <a:solidFill>
                <a:schemeClr val="bg1"/>
              </a:solidFill>
              <a:latin typeface="Bariol Thin"/>
              <a:cs typeface="Bariol Thin"/>
            </a:endParaRPr>
          </a:p>
        </p:txBody>
      </p:sp>
      <p:graphicFrame>
        <p:nvGraphicFramePr>
          <p:cNvPr id="3" name="Tabla 5">
            <a:extLst>
              <a:ext uri="{FF2B5EF4-FFF2-40B4-BE49-F238E27FC236}">
                <a16:creationId xmlns:a16="http://schemas.microsoft.com/office/drawing/2014/main" id="{626D93F3-9B08-4534-99D5-DF3AFD8458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940397"/>
              </p:ext>
            </p:extLst>
          </p:nvPr>
        </p:nvGraphicFramePr>
        <p:xfrm>
          <a:off x="1082798" y="823674"/>
          <a:ext cx="7621769" cy="5683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6175">
                  <a:extLst>
                    <a:ext uri="{9D8B030D-6E8A-4147-A177-3AD203B41FA5}">
                      <a16:colId xmlns:a16="http://schemas.microsoft.com/office/drawing/2014/main" val="1177426095"/>
                    </a:ext>
                  </a:extLst>
                </a:gridCol>
                <a:gridCol w="942975">
                  <a:extLst>
                    <a:ext uri="{9D8B030D-6E8A-4147-A177-3AD203B41FA5}">
                      <a16:colId xmlns:a16="http://schemas.microsoft.com/office/drawing/2014/main" val="3746992155"/>
                    </a:ext>
                  </a:extLst>
                </a:gridCol>
                <a:gridCol w="900113">
                  <a:extLst>
                    <a:ext uri="{9D8B030D-6E8A-4147-A177-3AD203B41FA5}">
                      <a16:colId xmlns:a16="http://schemas.microsoft.com/office/drawing/2014/main" val="131008076"/>
                    </a:ext>
                  </a:extLst>
                </a:gridCol>
                <a:gridCol w="928687">
                  <a:extLst>
                    <a:ext uri="{9D8B030D-6E8A-4147-A177-3AD203B41FA5}">
                      <a16:colId xmlns:a16="http://schemas.microsoft.com/office/drawing/2014/main" val="3151682300"/>
                    </a:ext>
                  </a:extLst>
                </a:gridCol>
                <a:gridCol w="1163819">
                  <a:extLst>
                    <a:ext uri="{9D8B030D-6E8A-4147-A177-3AD203B41FA5}">
                      <a16:colId xmlns:a16="http://schemas.microsoft.com/office/drawing/2014/main" val="1549069864"/>
                    </a:ext>
                  </a:extLst>
                </a:gridCol>
              </a:tblGrid>
              <a:tr h="378925">
                <a:tc>
                  <a:txBody>
                    <a:bodyPr/>
                    <a:lstStyle/>
                    <a:p>
                      <a:r>
                        <a:rPr lang="ca-ES" sz="1500" noProof="0" dirty="0" smtClean="0">
                          <a:latin typeface="Bariol Regular"/>
                        </a:rPr>
                        <a:t>NOM SECCIÓ</a:t>
                      </a:r>
                      <a:endParaRPr lang="ca-ES" sz="15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500" noProof="0" dirty="0" smtClean="0">
                          <a:latin typeface="Bariol Regular"/>
                        </a:rPr>
                        <a:t>2023</a:t>
                      </a:r>
                      <a:endParaRPr lang="ca-ES" sz="15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500" noProof="0" dirty="0" smtClean="0">
                          <a:latin typeface="Bariol Regular"/>
                        </a:rPr>
                        <a:t>2024</a:t>
                      </a:r>
                      <a:endParaRPr lang="ca-ES" sz="15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500" noProof="0" dirty="0" smtClean="0">
                          <a:latin typeface="Bariol Regular"/>
                        </a:rPr>
                        <a:t>variació </a:t>
                      </a:r>
                      <a:endParaRPr lang="ca-ES" sz="15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500" noProof="0" dirty="0" smtClean="0">
                          <a:latin typeface="Bariol Regular"/>
                        </a:rPr>
                        <a:t>% variació</a:t>
                      </a:r>
                      <a:endParaRPr lang="ca-ES" sz="1500" noProof="0" dirty="0">
                        <a:latin typeface="Bariol Regular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464483"/>
                  </a:ext>
                </a:extLst>
              </a:tr>
              <a:tr h="378925">
                <a:tc>
                  <a:txBody>
                    <a:bodyPr/>
                    <a:lstStyle/>
                    <a:p>
                      <a:r>
                        <a:rPr lang="ca-ES" sz="1500" b="1" noProof="0" dirty="0" smtClean="0">
                          <a:latin typeface="Bariol Regular"/>
                        </a:rPr>
                        <a:t>ORGANISMES ESTATUTARIS</a:t>
                      </a:r>
                      <a:endParaRPr lang="ca-ES" sz="1500" b="1" noProof="0" dirty="0">
                        <a:latin typeface="Bariol Regular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500" noProof="0" dirty="0">
                        <a:latin typeface="Bariol Regular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500" noProof="0" dirty="0">
                        <a:latin typeface="Bariol Regular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500" noProof="0" dirty="0">
                        <a:latin typeface="Bariol Regular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500" noProof="0" dirty="0">
                        <a:latin typeface="Bariol Regular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646774"/>
                  </a:ext>
                </a:extLst>
              </a:tr>
              <a:tr h="378925">
                <a:tc>
                  <a:txBody>
                    <a:bodyPr/>
                    <a:lstStyle/>
                    <a:p>
                      <a:r>
                        <a:rPr lang="ca-ES" sz="1500" noProof="0" dirty="0" smtClean="0">
                          <a:latin typeface="Bariol Regular"/>
                        </a:rPr>
                        <a:t>Parlament de les Illes Balears</a:t>
                      </a:r>
                      <a:endParaRPr lang="ca-ES" sz="15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noProof="0" dirty="0" smtClean="0">
                          <a:latin typeface="Bariol Regular"/>
                        </a:rPr>
                        <a:t>17,4</a:t>
                      </a:r>
                      <a:endParaRPr lang="ca-ES" sz="15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noProof="0" dirty="0" smtClean="0">
                          <a:latin typeface="Bariol Regular"/>
                        </a:rPr>
                        <a:t>17,4</a:t>
                      </a:r>
                      <a:endParaRPr lang="ca-ES" sz="15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noProof="0" dirty="0" smtClean="0">
                          <a:latin typeface="Bariol Regular"/>
                        </a:rPr>
                        <a:t>0,01</a:t>
                      </a:r>
                      <a:endParaRPr lang="ca-ES" sz="15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noProof="0" dirty="0" smtClean="0">
                          <a:latin typeface="Bariol Regular"/>
                        </a:rPr>
                        <a:t>-0,1 %</a:t>
                      </a:r>
                      <a:endParaRPr lang="ca-ES" sz="1500" noProof="0" dirty="0">
                        <a:latin typeface="Bariol Regular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5570583"/>
                  </a:ext>
                </a:extLst>
              </a:tr>
              <a:tr h="378925">
                <a:tc>
                  <a:txBody>
                    <a:bodyPr/>
                    <a:lstStyle/>
                    <a:p>
                      <a:r>
                        <a:rPr lang="ca-ES" sz="1500" noProof="0" dirty="0" smtClean="0">
                          <a:latin typeface="Bariol Regular"/>
                        </a:rPr>
                        <a:t>Sindicatura de </a:t>
                      </a:r>
                      <a:r>
                        <a:rPr lang="ca-ES" sz="1500" noProof="0" dirty="0" smtClean="0">
                          <a:latin typeface="Bariol Regular"/>
                        </a:rPr>
                        <a:t>Comptes</a:t>
                      </a:r>
                      <a:endParaRPr lang="ca-ES" sz="15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noProof="0" dirty="0" smtClean="0">
                          <a:latin typeface="Bariol Regular"/>
                        </a:rPr>
                        <a:t>4,2</a:t>
                      </a:r>
                      <a:endParaRPr lang="ca-ES" sz="15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noProof="0" dirty="0" smtClean="0">
                          <a:latin typeface="Bariol Regular"/>
                        </a:rPr>
                        <a:t>4,3</a:t>
                      </a:r>
                      <a:endParaRPr lang="ca-ES" sz="15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noProof="0" dirty="0" smtClean="0">
                          <a:latin typeface="Bariol Regular"/>
                        </a:rPr>
                        <a:t>0,09</a:t>
                      </a:r>
                      <a:endParaRPr lang="ca-ES" sz="15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noProof="0" dirty="0" smtClean="0">
                          <a:latin typeface="Bariol Regular"/>
                        </a:rPr>
                        <a:t>+2,1 %</a:t>
                      </a:r>
                      <a:endParaRPr lang="ca-ES" sz="1500" noProof="0" dirty="0">
                        <a:latin typeface="Bariol Regular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416304"/>
                  </a:ext>
                </a:extLst>
              </a:tr>
              <a:tr h="378925">
                <a:tc>
                  <a:txBody>
                    <a:bodyPr/>
                    <a:lstStyle/>
                    <a:p>
                      <a:r>
                        <a:rPr lang="ca-ES" sz="1500" noProof="0" dirty="0" smtClean="0">
                          <a:latin typeface="Bariol Regular"/>
                        </a:rPr>
                        <a:t>Consell</a:t>
                      </a:r>
                      <a:r>
                        <a:rPr lang="ca-ES" sz="1500" baseline="0" noProof="0" dirty="0" smtClean="0">
                          <a:latin typeface="Bariol Regular"/>
                        </a:rPr>
                        <a:t> </a:t>
                      </a:r>
                      <a:r>
                        <a:rPr lang="ca-ES" sz="1500" baseline="0" noProof="0" dirty="0" smtClean="0">
                          <a:latin typeface="Bariol Regular"/>
                        </a:rPr>
                        <a:t>Consultiu</a:t>
                      </a:r>
                      <a:endParaRPr lang="ca-ES" sz="15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noProof="0" dirty="0" smtClean="0">
                          <a:latin typeface="Bariol Regular"/>
                        </a:rPr>
                        <a:t>1,1</a:t>
                      </a:r>
                      <a:endParaRPr lang="ca-ES" sz="15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noProof="0" dirty="0" smtClean="0">
                          <a:latin typeface="Bariol Regular"/>
                        </a:rPr>
                        <a:t>1,2</a:t>
                      </a:r>
                      <a:endParaRPr lang="ca-ES" sz="15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noProof="0" dirty="0" smtClean="0">
                          <a:latin typeface="Bariol Regular"/>
                        </a:rPr>
                        <a:t>0,13</a:t>
                      </a:r>
                      <a:endParaRPr lang="ca-ES" sz="15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noProof="0" dirty="0" smtClean="0">
                          <a:latin typeface="Bariol Regular"/>
                        </a:rPr>
                        <a:t>11,9 %</a:t>
                      </a:r>
                      <a:endParaRPr lang="ca-ES" sz="1500" noProof="0" dirty="0">
                        <a:latin typeface="Bariol Regular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8345034"/>
                  </a:ext>
                </a:extLst>
              </a:tr>
              <a:tr h="378925">
                <a:tc>
                  <a:txBody>
                    <a:bodyPr/>
                    <a:lstStyle/>
                    <a:p>
                      <a:r>
                        <a:rPr lang="ca-ES" sz="1500" noProof="0" dirty="0" smtClean="0">
                          <a:latin typeface="Bariol Regular"/>
                        </a:rPr>
                        <a:t>CES</a:t>
                      </a:r>
                      <a:endParaRPr lang="ca-ES" sz="15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noProof="0" dirty="0" smtClean="0">
                          <a:latin typeface="Bariol Regular"/>
                        </a:rPr>
                        <a:t>0,8</a:t>
                      </a:r>
                      <a:endParaRPr lang="ca-ES" sz="15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noProof="0" dirty="0" smtClean="0">
                          <a:latin typeface="Bariol Regular"/>
                        </a:rPr>
                        <a:t>0,8</a:t>
                      </a:r>
                      <a:endParaRPr lang="ca-ES" sz="15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noProof="0" dirty="0" smtClean="0">
                          <a:latin typeface="Bariol Regular"/>
                        </a:rPr>
                        <a:t>-0,04</a:t>
                      </a:r>
                      <a:endParaRPr lang="ca-ES" sz="15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noProof="0" dirty="0" smtClean="0">
                          <a:latin typeface="Bariol Regular"/>
                        </a:rPr>
                        <a:t>-4,6 %</a:t>
                      </a:r>
                      <a:endParaRPr lang="ca-ES" sz="1500" noProof="0" dirty="0">
                        <a:latin typeface="Bariol Regular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189586"/>
                  </a:ext>
                </a:extLst>
              </a:tr>
              <a:tr h="378925">
                <a:tc>
                  <a:txBody>
                    <a:bodyPr/>
                    <a:lstStyle/>
                    <a:p>
                      <a:r>
                        <a:rPr lang="ca-ES" sz="1500" noProof="0" dirty="0" smtClean="0">
                          <a:latin typeface="Bariol Regular"/>
                        </a:rPr>
                        <a:t>OAIB</a:t>
                      </a:r>
                      <a:endParaRPr lang="ca-ES" sz="15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noProof="0" dirty="0" smtClean="0">
                          <a:latin typeface="Bariol Regular"/>
                        </a:rPr>
                        <a:t>1,5</a:t>
                      </a:r>
                      <a:endParaRPr lang="ca-ES" sz="15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noProof="0" dirty="0" smtClean="0">
                          <a:latin typeface="Bariol Regular"/>
                        </a:rPr>
                        <a:t>0,05</a:t>
                      </a:r>
                      <a:endParaRPr lang="ca-ES" sz="15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noProof="0" dirty="0" smtClean="0">
                          <a:latin typeface="Bariol Regular"/>
                        </a:rPr>
                        <a:t>-1,4</a:t>
                      </a:r>
                      <a:endParaRPr lang="ca-ES" sz="15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noProof="0" dirty="0" smtClean="0">
                          <a:latin typeface="Bariol Regular"/>
                        </a:rPr>
                        <a:t>-96,7 %</a:t>
                      </a:r>
                      <a:endParaRPr lang="ca-ES" sz="1500" noProof="0" dirty="0">
                        <a:latin typeface="Bariol Regular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082859"/>
                  </a:ext>
                </a:extLst>
              </a:tr>
              <a:tr h="378925">
                <a:tc>
                  <a:txBody>
                    <a:bodyPr/>
                    <a:lstStyle/>
                    <a:p>
                      <a:r>
                        <a:rPr lang="ca-ES" sz="1500" b="1" noProof="0" dirty="0" smtClean="0">
                          <a:latin typeface="Bariol Regular"/>
                        </a:rPr>
                        <a:t>ALTRES ORGANISMES</a:t>
                      </a:r>
                      <a:endParaRPr lang="ca-ES" sz="1500" b="1" noProof="0" dirty="0">
                        <a:latin typeface="Bariol Regular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noProof="0" dirty="0" smtClean="0">
                          <a:latin typeface="Bariol Regular"/>
                        </a:rPr>
                        <a:t>-</a:t>
                      </a:r>
                      <a:endParaRPr lang="ca-ES" sz="1500" noProof="0" dirty="0">
                        <a:latin typeface="Bariol Regular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noProof="0" dirty="0" smtClean="0">
                          <a:latin typeface="Bariol Regular"/>
                        </a:rPr>
                        <a:t>0,8</a:t>
                      </a:r>
                      <a:endParaRPr lang="ca-ES" sz="1500" noProof="0" dirty="0">
                        <a:latin typeface="Bariol Regular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noProof="0" dirty="0" smtClean="0">
                          <a:latin typeface="Bariol Regular"/>
                        </a:rPr>
                        <a:t>0,8</a:t>
                      </a:r>
                      <a:endParaRPr lang="ca-ES" sz="1500" noProof="0" dirty="0">
                        <a:latin typeface="Bariol Regular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noProof="0" dirty="0" smtClean="0">
                          <a:latin typeface="Bariol Regular"/>
                        </a:rPr>
                        <a:t>-</a:t>
                      </a:r>
                      <a:endParaRPr lang="ca-ES" sz="1500" noProof="0" dirty="0">
                        <a:latin typeface="Bariol Regular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942194"/>
                  </a:ext>
                </a:extLst>
              </a:tr>
              <a:tr h="378925">
                <a:tc>
                  <a:txBody>
                    <a:bodyPr/>
                    <a:lstStyle/>
                    <a:p>
                      <a:r>
                        <a:rPr lang="ca-ES" sz="1500" noProof="0" dirty="0" smtClean="0">
                          <a:latin typeface="Bariol Regular" panose="02000506040000020003" pitchFamily="50" charset="0"/>
                        </a:rPr>
                        <a:t>Oficina</a:t>
                      </a:r>
                      <a:r>
                        <a:rPr lang="ca-ES" sz="1500" baseline="0" noProof="0" dirty="0" smtClean="0">
                          <a:latin typeface="Bariol Regular" panose="02000506040000020003" pitchFamily="50" charset="0"/>
                        </a:rPr>
                        <a:t> Garantia de la Llibertat Lingüística</a:t>
                      </a:r>
                      <a:endParaRPr lang="ca-ES" sz="1500" noProof="0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noProof="0" dirty="0" smtClean="0">
                          <a:latin typeface="Bariol Regular"/>
                        </a:rPr>
                        <a:t>-</a:t>
                      </a:r>
                      <a:endParaRPr lang="ca-ES" sz="15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noProof="0" dirty="0" smtClean="0">
                          <a:latin typeface="Bariol Regular"/>
                        </a:rPr>
                        <a:t>0,8</a:t>
                      </a:r>
                      <a:endParaRPr lang="ca-ES" sz="15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noProof="0" dirty="0" smtClean="0">
                          <a:latin typeface="Bariol Regular"/>
                        </a:rPr>
                        <a:t>0,8</a:t>
                      </a:r>
                      <a:endParaRPr lang="ca-ES" sz="15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noProof="0" dirty="0" smtClean="0">
                          <a:latin typeface="Bariol Regular"/>
                        </a:rPr>
                        <a:t>-</a:t>
                      </a:r>
                      <a:endParaRPr lang="ca-ES" sz="1500" noProof="0" dirty="0">
                        <a:latin typeface="Bariol Regular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1016437"/>
                  </a:ext>
                </a:extLst>
              </a:tr>
              <a:tr h="378925">
                <a:tc>
                  <a:txBody>
                    <a:bodyPr/>
                    <a:lstStyle/>
                    <a:p>
                      <a:r>
                        <a:rPr lang="es-ES" sz="1500" b="1" dirty="0" smtClean="0">
                          <a:latin typeface="Bariol Regular" panose="02000506040000020003" pitchFamily="50" charset="0"/>
                        </a:rPr>
                        <a:t>SERVEIS COMUNS</a:t>
                      </a:r>
                      <a:endParaRPr lang="ca-ES" sz="1500" b="1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noProof="0" dirty="0" smtClean="0">
                          <a:latin typeface="Bariol Regular"/>
                        </a:rPr>
                        <a:t>751,4</a:t>
                      </a:r>
                      <a:endParaRPr lang="ca-ES" sz="1500" noProof="0" dirty="0">
                        <a:latin typeface="Bariol Regular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noProof="0" dirty="0" smtClean="0">
                          <a:latin typeface="Bariol Regular"/>
                        </a:rPr>
                        <a:t>828,5</a:t>
                      </a:r>
                      <a:endParaRPr lang="ca-ES" sz="1500" noProof="0" dirty="0">
                        <a:latin typeface="Bariol Regular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noProof="0" dirty="0" smtClean="0">
                          <a:latin typeface="Bariol Regular"/>
                        </a:rPr>
                        <a:t>77,1</a:t>
                      </a:r>
                      <a:endParaRPr lang="ca-ES" sz="1500" noProof="0" dirty="0">
                        <a:latin typeface="Bariol Regular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noProof="0" dirty="0" smtClean="0">
                          <a:latin typeface="Bariol Regular"/>
                        </a:rPr>
                        <a:t>10,3</a:t>
                      </a:r>
                      <a:r>
                        <a:rPr lang="es-ES" sz="1500" baseline="0" noProof="0" dirty="0" smtClean="0">
                          <a:latin typeface="Bariol Regular"/>
                        </a:rPr>
                        <a:t> %</a:t>
                      </a:r>
                      <a:endParaRPr lang="ca-ES" sz="1500" noProof="0" dirty="0">
                        <a:latin typeface="Bariol Regular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025708"/>
                  </a:ext>
                </a:extLst>
              </a:tr>
              <a:tr h="378925">
                <a:tc>
                  <a:txBody>
                    <a:bodyPr/>
                    <a:lstStyle/>
                    <a:p>
                      <a:r>
                        <a:rPr lang="ca-ES" sz="1500" noProof="0" dirty="0" smtClean="0">
                          <a:latin typeface="Bariol Regular"/>
                        </a:rPr>
                        <a:t>Serveis</a:t>
                      </a:r>
                      <a:r>
                        <a:rPr lang="ca-ES" sz="1500" baseline="0" noProof="0" dirty="0" smtClean="0">
                          <a:latin typeface="Bariol Regular"/>
                        </a:rPr>
                        <a:t> comuns</a:t>
                      </a:r>
                      <a:endParaRPr lang="ca-ES" sz="15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noProof="0" dirty="0" smtClean="0">
                          <a:latin typeface="Bariol Regular"/>
                        </a:rPr>
                        <a:t>34,6</a:t>
                      </a:r>
                      <a:endParaRPr lang="ca-ES" sz="15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noProof="0" dirty="0" smtClean="0">
                          <a:latin typeface="Bariol Regular"/>
                        </a:rPr>
                        <a:t>49,4</a:t>
                      </a:r>
                      <a:endParaRPr lang="ca-ES" sz="15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noProof="0" dirty="0" smtClean="0">
                          <a:latin typeface="Bariol Regular"/>
                        </a:rPr>
                        <a:t>14,8</a:t>
                      </a:r>
                      <a:endParaRPr lang="ca-ES" sz="15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noProof="0" dirty="0" smtClean="0">
                          <a:latin typeface="Bariol Regular"/>
                        </a:rPr>
                        <a:t>42,8 %</a:t>
                      </a:r>
                      <a:endParaRPr lang="ca-ES" sz="1500" noProof="0" dirty="0">
                        <a:latin typeface="Bariol Regular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52530"/>
                  </a:ext>
                </a:extLst>
              </a:tr>
              <a:tr h="378925">
                <a:tc>
                  <a:txBody>
                    <a:bodyPr/>
                    <a:lstStyle/>
                    <a:p>
                      <a:r>
                        <a:rPr lang="ca-ES" sz="1500" noProof="0" dirty="0" smtClean="0">
                          <a:latin typeface="Bariol Regular"/>
                        </a:rPr>
                        <a:t>Ens territorials</a:t>
                      </a:r>
                      <a:endParaRPr lang="ca-ES" sz="15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noProof="0" dirty="0" smtClean="0">
                          <a:latin typeface="Bariol Regular"/>
                        </a:rPr>
                        <a:t>567,5</a:t>
                      </a:r>
                      <a:endParaRPr lang="ca-ES" sz="15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noProof="0" dirty="0" smtClean="0">
                          <a:latin typeface="Bariol Regular"/>
                        </a:rPr>
                        <a:t>594,8</a:t>
                      </a:r>
                      <a:endParaRPr lang="ca-ES" sz="15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noProof="0" dirty="0" smtClean="0">
                          <a:latin typeface="Bariol Regular"/>
                        </a:rPr>
                        <a:t>27,3</a:t>
                      </a:r>
                      <a:endParaRPr lang="ca-ES" sz="15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noProof="0" dirty="0" smtClean="0">
                          <a:latin typeface="Bariol Regular"/>
                        </a:rPr>
                        <a:t>+ 4,8 %</a:t>
                      </a:r>
                      <a:endParaRPr lang="ca-ES" sz="1500" noProof="0" dirty="0">
                        <a:latin typeface="Bariol Regular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63506"/>
                  </a:ext>
                </a:extLst>
              </a:tr>
              <a:tr h="378925">
                <a:tc>
                  <a:txBody>
                    <a:bodyPr/>
                    <a:lstStyle/>
                    <a:p>
                      <a:r>
                        <a:rPr lang="ca-ES" sz="1500" noProof="0" dirty="0" smtClean="0">
                          <a:latin typeface="Bariol Regular"/>
                        </a:rPr>
                        <a:t>Deute públic</a:t>
                      </a:r>
                      <a:endParaRPr lang="ca-ES" sz="15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noProof="0" dirty="0" smtClean="0">
                          <a:latin typeface="Bariol Regular"/>
                        </a:rPr>
                        <a:t>81,1</a:t>
                      </a:r>
                      <a:endParaRPr lang="ca-ES" sz="15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noProof="0" dirty="0" smtClean="0">
                          <a:latin typeface="Bariol Regular"/>
                        </a:rPr>
                        <a:t>132,2</a:t>
                      </a:r>
                      <a:endParaRPr lang="ca-ES" sz="15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noProof="0" dirty="0" smtClean="0">
                          <a:latin typeface="Bariol Regular"/>
                        </a:rPr>
                        <a:t>51,2</a:t>
                      </a:r>
                      <a:endParaRPr lang="ca-ES" sz="15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noProof="0" dirty="0" smtClean="0">
                          <a:latin typeface="Bariol Regular"/>
                        </a:rPr>
                        <a:t>+63,1 %</a:t>
                      </a:r>
                      <a:endParaRPr lang="ca-ES" sz="1500" noProof="0" dirty="0">
                        <a:latin typeface="Bariol Regular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940477"/>
                  </a:ext>
                </a:extLst>
              </a:tr>
              <a:tr h="378925">
                <a:tc>
                  <a:txBody>
                    <a:bodyPr/>
                    <a:lstStyle/>
                    <a:p>
                      <a:r>
                        <a:rPr lang="ca-ES" sz="1500" noProof="0" dirty="0" smtClean="0">
                          <a:latin typeface="Bariol Regular"/>
                        </a:rPr>
                        <a:t>Fons de contingència</a:t>
                      </a:r>
                      <a:endParaRPr lang="ca-ES" sz="15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noProof="0" dirty="0" smtClean="0">
                          <a:latin typeface="Bariol Regular"/>
                        </a:rPr>
                        <a:t>60</a:t>
                      </a:r>
                      <a:endParaRPr lang="ca-ES" sz="15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noProof="0" dirty="0" smtClean="0">
                          <a:latin typeface="Bariol Regular"/>
                        </a:rPr>
                        <a:t>45</a:t>
                      </a:r>
                      <a:endParaRPr lang="ca-ES" sz="15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noProof="0" dirty="0" smtClean="0">
                          <a:latin typeface="Bariol Regular"/>
                        </a:rPr>
                        <a:t>-15</a:t>
                      </a:r>
                      <a:endParaRPr lang="ca-ES" sz="15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noProof="0" dirty="0" smtClean="0">
                          <a:latin typeface="Bariol Regular"/>
                        </a:rPr>
                        <a:t>-25 %</a:t>
                      </a:r>
                      <a:endParaRPr lang="ca-ES" sz="1500" noProof="0" dirty="0">
                        <a:latin typeface="Bariol Regular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888099"/>
                  </a:ext>
                </a:extLst>
              </a:tr>
              <a:tr h="378925">
                <a:tc>
                  <a:txBody>
                    <a:bodyPr/>
                    <a:lstStyle/>
                    <a:p>
                      <a:r>
                        <a:rPr lang="ca-ES" sz="1500" noProof="0" dirty="0" smtClean="0">
                          <a:latin typeface="Bariol Regular"/>
                        </a:rPr>
                        <a:t>Serveis comuns, despeses de personal</a:t>
                      </a:r>
                      <a:endParaRPr lang="ca-ES" sz="15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noProof="0" dirty="0" smtClean="0">
                          <a:latin typeface="Bariol Regular"/>
                        </a:rPr>
                        <a:t>8,2</a:t>
                      </a:r>
                      <a:endParaRPr lang="ca-ES" sz="15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noProof="0" dirty="0" smtClean="0">
                          <a:latin typeface="Bariol Regular"/>
                        </a:rPr>
                        <a:t>7,1</a:t>
                      </a:r>
                      <a:endParaRPr lang="ca-ES" sz="15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noProof="0" dirty="0" smtClean="0">
                          <a:latin typeface="Bariol Regular"/>
                        </a:rPr>
                        <a:t>1,2</a:t>
                      </a:r>
                      <a:endParaRPr lang="ca-ES" sz="15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noProof="0" dirty="0" smtClean="0">
                          <a:latin typeface="Bariol Regular"/>
                        </a:rPr>
                        <a:t>-14,2 %</a:t>
                      </a:r>
                      <a:endParaRPr lang="ca-ES" sz="1500" noProof="0" dirty="0">
                        <a:latin typeface="Bariol Regular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1132651"/>
                  </a:ext>
                </a:extLst>
              </a:tr>
            </a:tbl>
          </a:graphicData>
        </a:graphic>
      </p:graphicFrame>
      <p:pic>
        <p:nvPicPr>
          <p:cNvPr id="12" name="Imagen 11">
            <a:extLst>
              <a:ext uri="{FF2B5EF4-FFF2-40B4-BE49-F238E27FC236}">
                <a16:creationId xmlns:a16="http://schemas.microsoft.com/office/drawing/2014/main" id="{6658BB57-39E4-4940-8C78-54DCEC49F3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8595" y="6573401"/>
            <a:ext cx="1255885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77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to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534" y="-187280"/>
            <a:ext cx="9491070" cy="7934279"/>
          </a:xfrm>
          <a:prstGeom prst="rect">
            <a:avLst/>
          </a:prstGeom>
        </p:spPr>
      </p:pic>
      <p:pic>
        <p:nvPicPr>
          <p:cNvPr id="5" name="Imagen 4" descr="patr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906" y="-162640"/>
            <a:ext cx="9849812" cy="702064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74699" y="38100"/>
            <a:ext cx="73956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Bariol Bold"/>
                <a:cs typeface="Bariol Bold"/>
              </a:rPr>
              <a:t>Despesa social</a:t>
            </a:r>
          </a:p>
        </p:txBody>
      </p:sp>
      <p:sp>
        <p:nvSpPr>
          <p:cNvPr id="2" name="Rectángulo 1"/>
          <p:cNvSpPr/>
          <p:nvPr/>
        </p:nvSpPr>
        <p:spPr>
          <a:xfrm>
            <a:off x="-248057" y="707886"/>
            <a:ext cx="9491070" cy="6240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/>
              <a:t>€</a:t>
            </a:r>
            <a:endParaRPr lang="es-ES"/>
          </a:p>
        </p:txBody>
      </p:sp>
      <p:pic>
        <p:nvPicPr>
          <p:cNvPr id="8" name="Imagen 7" descr="logo_pp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7" y="920751"/>
            <a:ext cx="457561" cy="262254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8072500" y="0"/>
            <a:ext cx="91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dirty="0" smtClean="0">
                <a:solidFill>
                  <a:schemeClr val="bg1"/>
                </a:solidFill>
                <a:latin typeface="Bariol Thin"/>
                <a:cs typeface="Bariol Thin"/>
              </a:rPr>
              <a:t>11</a:t>
            </a:r>
            <a:endParaRPr lang="es-ES" sz="4000" dirty="0">
              <a:solidFill>
                <a:schemeClr val="bg1"/>
              </a:solidFill>
              <a:latin typeface="Bariol Thin"/>
              <a:cs typeface="Bariol Thin"/>
            </a:endParaRP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630586"/>
              </p:ext>
            </p:extLst>
          </p:nvPr>
        </p:nvGraphicFramePr>
        <p:xfrm>
          <a:off x="1044597" y="1053983"/>
          <a:ext cx="553912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6026">
                  <a:extLst>
                    <a:ext uri="{9D8B030D-6E8A-4147-A177-3AD203B41FA5}">
                      <a16:colId xmlns:a16="http://schemas.microsoft.com/office/drawing/2014/main" val="3977654929"/>
                    </a:ext>
                  </a:extLst>
                </a:gridCol>
                <a:gridCol w="774404">
                  <a:extLst>
                    <a:ext uri="{9D8B030D-6E8A-4147-A177-3AD203B41FA5}">
                      <a16:colId xmlns:a16="http://schemas.microsoft.com/office/drawing/2014/main" val="871336466"/>
                    </a:ext>
                  </a:extLst>
                </a:gridCol>
                <a:gridCol w="774404">
                  <a:extLst>
                    <a:ext uri="{9D8B030D-6E8A-4147-A177-3AD203B41FA5}">
                      <a16:colId xmlns:a16="http://schemas.microsoft.com/office/drawing/2014/main" val="2132692673"/>
                    </a:ext>
                  </a:extLst>
                </a:gridCol>
                <a:gridCol w="1355203">
                  <a:extLst>
                    <a:ext uri="{9D8B030D-6E8A-4147-A177-3AD203B41FA5}">
                      <a16:colId xmlns:a16="http://schemas.microsoft.com/office/drawing/2014/main" val="2766015101"/>
                    </a:ext>
                  </a:extLst>
                </a:gridCol>
                <a:gridCol w="1019092">
                  <a:extLst>
                    <a:ext uri="{9D8B030D-6E8A-4147-A177-3AD203B41FA5}">
                      <a16:colId xmlns:a16="http://schemas.microsoft.com/office/drawing/2014/main" val="2187056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a-ES" noProof="0" dirty="0">
                          <a:latin typeface="Bariol Regular" panose="02000506040000020003" pitchFamily="50" charset="0"/>
                        </a:rPr>
                        <a:t>Àmbit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Bariol Regular" panose="02000506040000020003" pitchFamily="50" charset="0"/>
                        </a:rPr>
                        <a:t>2023</a:t>
                      </a:r>
                      <a:endParaRPr lang="ca-ES" sz="1400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Bariol Regular" panose="02000506040000020003" pitchFamily="50" charset="0"/>
                        </a:rPr>
                        <a:t>2024</a:t>
                      </a:r>
                      <a:endParaRPr lang="ca-ES" sz="1400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noProof="0" dirty="0" err="1">
                          <a:latin typeface="Bariol Regular" panose="02000506040000020003" pitchFamily="50" charset="0"/>
                        </a:rPr>
                        <a:t>Dif</a:t>
                      </a:r>
                      <a:r>
                        <a:rPr lang="ca-ES" sz="1400" noProof="0" dirty="0">
                          <a:latin typeface="Bariol Regular" panose="02000506040000020003" pitchFamily="50" charset="0"/>
                        </a:rPr>
                        <a:t>. 2023-2024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noProof="0" dirty="0">
                          <a:latin typeface="Bariol Regular" panose="02000506040000020003" pitchFamily="50" charset="0"/>
                        </a:rPr>
                        <a:t>% Variació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76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a-ES" noProof="0" dirty="0">
                          <a:latin typeface="Bariol Regular" panose="02000506040000020003" pitchFamily="50" charset="0"/>
                        </a:rPr>
                        <a:t>Salut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latin typeface="Bariol Regular" panose="02000506040000020003" pitchFamily="50" charset="0"/>
                        </a:rPr>
                        <a:t>2.241,1</a:t>
                      </a:r>
                      <a:endParaRPr lang="ca-ES" sz="1400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dirty="0">
                          <a:latin typeface="Bariol Regular" panose="02000506040000020003" pitchFamily="50" charset="0"/>
                        </a:rPr>
                        <a:t>2.354,4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dirty="0">
                          <a:latin typeface="Bariol Regular" panose="02000506040000020003" pitchFamily="50" charset="0"/>
                        </a:rPr>
                        <a:t>+</a:t>
                      </a:r>
                      <a:r>
                        <a:rPr lang="ca-ES" sz="1400" dirty="0" smtClean="0">
                          <a:latin typeface="Bariol Regular" panose="02000506040000020003" pitchFamily="50" charset="0"/>
                        </a:rPr>
                        <a:t>113,3</a:t>
                      </a:r>
                      <a:endParaRPr lang="ca-ES" sz="1400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dirty="0">
                          <a:latin typeface="Bariol Regular" panose="02000506040000020003" pitchFamily="50" charset="0"/>
                        </a:rPr>
                        <a:t>+5,1 %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54429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a-ES" noProof="0" dirty="0">
                          <a:latin typeface="Bariol Regular" panose="02000506040000020003" pitchFamily="50" charset="0"/>
                        </a:rPr>
                        <a:t>Educació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latin typeface="Bariol Regular" panose="02000506040000020003" pitchFamily="50" charset="0"/>
                        </a:rPr>
                        <a:t>1.259,4</a:t>
                      </a:r>
                      <a:endParaRPr lang="ca-ES" sz="1400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dirty="0" smtClean="0">
                          <a:latin typeface="Bariol Regular" panose="02000506040000020003" pitchFamily="50" charset="0"/>
                        </a:rPr>
                        <a:t>1.353,8</a:t>
                      </a:r>
                      <a:endParaRPr lang="ca-ES" sz="1400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dirty="0">
                          <a:latin typeface="Bariol Regular" panose="02000506040000020003" pitchFamily="50" charset="0"/>
                        </a:rPr>
                        <a:t>+</a:t>
                      </a:r>
                      <a:r>
                        <a:rPr lang="ca-ES" sz="1400" dirty="0" smtClean="0">
                          <a:latin typeface="Bariol Regular" panose="02000506040000020003" pitchFamily="50" charset="0"/>
                        </a:rPr>
                        <a:t>94,4</a:t>
                      </a:r>
                      <a:endParaRPr lang="ca-ES" sz="1400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dirty="0">
                          <a:latin typeface="Bariol Regular" panose="02000506040000020003" pitchFamily="50" charset="0"/>
                        </a:rPr>
                        <a:t>+</a:t>
                      </a:r>
                      <a:r>
                        <a:rPr lang="ca-ES" sz="1400" dirty="0" smtClean="0">
                          <a:latin typeface="Bariol Regular" panose="02000506040000020003" pitchFamily="50" charset="0"/>
                        </a:rPr>
                        <a:t>7,5 </a:t>
                      </a:r>
                      <a:r>
                        <a:rPr lang="ca-ES" sz="1400" dirty="0">
                          <a:latin typeface="Bariol Regular" panose="02000506040000020003" pitchFamily="50" charset="0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9494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a-ES" noProof="0" dirty="0">
                          <a:latin typeface="Bariol Regular" panose="02000506040000020003" pitchFamily="50" charset="0"/>
                        </a:rPr>
                        <a:t>Serveis Socials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latin typeface="Bariol Regular" panose="02000506040000020003" pitchFamily="50" charset="0"/>
                        </a:rPr>
                        <a:t>339,9</a:t>
                      </a:r>
                      <a:endParaRPr lang="ca-ES" sz="1400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dirty="0" smtClean="0">
                          <a:latin typeface="Bariol Regular" panose="02000506040000020003" pitchFamily="50" charset="0"/>
                        </a:rPr>
                        <a:t>351,9</a:t>
                      </a:r>
                      <a:endParaRPr lang="ca-ES" sz="1400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latin typeface="Bariol Regular" panose="02000506040000020003" pitchFamily="50" charset="0"/>
                        </a:rPr>
                        <a:t>+12</a:t>
                      </a:r>
                      <a:endParaRPr lang="ca-ES" sz="1400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latin typeface="Bariol Regular" panose="02000506040000020003" pitchFamily="50" charset="0"/>
                        </a:rPr>
                        <a:t>+3,5 %</a:t>
                      </a:r>
                      <a:endParaRPr lang="ca-ES" sz="1400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281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" b="1" dirty="0">
                          <a:latin typeface="Bariol Regular" panose="02000506040000020003" pitchFamily="50" charset="0"/>
                        </a:rPr>
                        <a:t>TOTAL</a:t>
                      </a:r>
                      <a:endParaRPr lang="ca-ES" b="1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latin typeface="Bariol Regular" panose="02000506040000020003" pitchFamily="50" charset="0"/>
                        </a:rPr>
                        <a:t>3.840,4</a:t>
                      </a:r>
                      <a:endParaRPr lang="ca-ES" sz="1400" b="1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b="1" dirty="0" smtClean="0">
                          <a:latin typeface="Bariol Regular" panose="02000506040000020003" pitchFamily="50" charset="0"/>
                        </a:rPr>
                        <a:t>4.060,1</a:t>
                      </a:r>
                      <a:endParaRPr lang="ca-ES" sz="1400" b="1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b="1" dirty="0" smtClean="0">
                          <a:latin typeface="Bariol Regular" panose="02000506040000020003" pitchFamily="50" charset="0"/>
                        </a:rPr>
                        <a:t>+219,7</a:t>
                      </a:r>
                      <a:endParaRPr lang="ca-ES" sz="1400" b="1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b="1" dirty="0" smtClean="0">
                          <a:latin typeface="Bariol Regular" panose="02000506040000020003" pitchFamily="50" charset="0"/>
                        </a:rPr>
                        <a:t>+5,7 </a:t>
                      </a:r>
                      <a:r>
                        <a:rPr lang="ca-ES" sz="1400" b="1" dirty="0">
                          <a:latin typeface="Bariol Regular" panose="02000506040000020003" pitchFamily="50" charset="0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509900"/>
                  </a:ext>
                </a:extLst>
              </a:tr>
            </a:tbl>
          </a:graphicData>
        </a:graphic>
      </p:graphicFrame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741" y="2967082"/>
            <a:ext cx="1255885" cy="274344"/>
          </a:xfrm>
          <a:prstGeom prst="rect">
            <a:avLst/>
          </a:prstGeom>
        </p:spPr>
      </p:pic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3307794766"/>
              </p:ext>
            </p:extLst>
          </p:nvPr>
        </p:nvGraphicFramePr>
        <p:xfrm>
          <a:off x="1044597" y="4011701"/>
          <a:ext cx="5539127" cy="2734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CuadroTexto 16"/>
          <p:cNvSpPr txBox="1"/>
          <p:nvPr/>
        </p:nvSpPr>
        <p:spPr>
          <a:xfrm>
            <a:off x="6684883" y="1053984"/>
            <a:ext cx="2423607" cy="3323987"/>
          </a:xfrm>
          <a:prstGeom prst="rect">
            <a:avLst/>
          </a:prstGeom>
          <a:noFill/>
          <a:ln w="3175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a-ES" sz="1600" dirty="0">
                <a:latin typeface="Bariol Regular" panose="02000506040000020003" pitchFamily="50" charset="0"/>
              </a:rPr>
              <a:t>El pressupost per a polítiques socials s’incrementa en </a:t>
            </a:r>
            <a:r>
              <a:rPr lang="ca-ES" sz="1600" dirty="0" smtClean="0">
                <a:latin typeface="Bariol Regular" panose="02000506040000020003" pitchFamily="50" charset="0"/>
              </a:rPr>
              <a:t>220 </a:t>
            </a:r>
            <a:r>
              <a:rPr lang="ca-ES" sz="1600" dirty="0">
                <a:latin typeface="Bariol Regular" panose="02000506040000020003" pitchFamily="50" charset="0"/>
              </a:rPr>
              <a:t>M€</a:t>
            </a:r>
          </a:p>
          <a:p>
            <a:endParaRPr lang="es-ES" sz="1600" dirty="0">
              <a:latin typeface="Bariol Regular" panose="02000506040000020003" pitchFamily="50" charset="0"/>
            </a:endParaRPr>
          </a:p>
          <a:p>
            <a:r>
              <a:rPr lang="ca-ES" sz="1600" dirty="0">
                <a:latin typeface="Bariol Regular" panose="02000506040000020003" pitchFamily="50" charset="0"/>
              </a:rPr>
              <a:t>S’incrementen les partides en totes les àrees i especialment en</a:t>
            </a:r>
            <a:r>
              <a:rPr lang="es-ES" sz="1600" dirty="0">
                <a:latin typeface="Bariol Regular" panose="02000506040000020003" pitchFamily="50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600" dirty="0">
                <a:latin typeface="Bariol Regular" panose="02000506040000020003" pitchFamily="50" charset="0"/>
              </a:rPr>
              <a:t>Educació (+</a:t>
            </a:r>
            <a:r>
              <a:rPr lang="ca-ES" sz="1600" dirty="0" smtClean="0">
                <a:latin typeface="Bariol Regular" panose="02000506040000020003" pitchFamily="50" charset="0"/>
              </a:rPr>
              <a:t>7,5)</a:t>
            </a:r>
            <a:endParaRPr lang="ca-ES" sz="1600" dirty="0">
              <a:latin typeface="Bariol Regular" panose="02000506040000020003" pitchFamily="50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a-ES" sz="1600" dirty="0">
                <a:latin typeface="Bariol Regular" panose="02000506040000020003" pitchFamily="50" charset="0"/>
              </a:rPr>
              <a:t>Salut (+5,1 %)</a:t>
            </a:r>
          </a:p>
          <a:p>
            <a:endParaRPr lang="ca-ES" dirty="0">
              <a:latin typeface="Bariol Regular" panose="02000506040000020003" pitchFamily="50" charset="0"/>
            </a:endParaRPr>
          </a:p>
          <a:p>
            <a:r>
              <a:rPr lang="ca-ES" sz="1600" dirty="0">
                <a:latin typeface="Bariol Regular" panose="02000506040000020003" pitchFamily="50" charset="0"/>
              </a:rPr>
              <a:t>Per primera vegada, </a:t>
            </a:r>
            <a:r>
              <a:rPr lang="ca-ES" sz="1600" dirty="0" smtClean="0">
                <a:latin typeface="Bariol Regular" panose="02000506040000020003" pitchFamily="50" charset="0"/>
              </a:rPr>
              <a:t>es </a:t>
            </a:r>
            <a:r>
              <a:rPr lang="ca-ES" sz="1600" dirty="0">
                <a:latin typeface="Bariol Regular" panose="02000506040000020003" pitchFamily="50" charset="0"/>
              </a:rPr>
              <a:t>superen es 4.000 milions d’euros en despesa social.</a:t>
            </a:r>
          </a:p>
        </p:txBody>
      </p:sp>
    </p:spTree>
    <p:extLst>
      <p:ext uri="{BB962C8B-B14F-4D97-AF65-F5344CB8AC3E}">
        <p14:creationId xmlns:p14="http://schemas.microsoft.com/office/powerpoint/2010/main" val="297147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to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534" y="-187280"/>
            <a:ext cx="9491070" cy="7934279"/>
          </a:xfrm>
          <a:prstGeom prst="rect">
            <a:avLst/>
          </a:prstGeom>
        </p:spPr>
      </p:pic>
      <p:pic>
        <p:nvPicPr>
          <p:cNvPr id="5" name="Imagen 4" descr="patr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906" y="-162640"/>
            <a:ext cx="9849812" cy="702064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74699" y="38100"/>
            <a:ext cx="73956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Bariol Bold"/>
                <a:cs typeface="Bariol Bold"/>
              </a:rPr>
              <a:t>Impuls a </a:t>
            </a:r>
            <a:r>
              <a:rPr lang="ca-ES" sz="3000">
                <a:solidFill>
                  <a:schemeClr val="tx1">
                    <a:lumMod val="50000"/>
                    <a:lumOff val="50000"/>
                  </a:schemeClr>
                </a:solidFill>
                <a:latin typeface="Bariol Bold"/>
                <a:cs typeface="Bariol Bold"/>
              </a:rPr>
              <a:t>les inversions</a:t>
            </a:r>
            <a:endParaRPr lang="ca-ES" sz="3000" dirty="0">
              <a:solidFill>
                <a:schemeClr val="tx1">
                  <a:lumMod val="50000"/>
                  <a:lumOff val="50000"/>
                </a:schemeClr>
              </a:solidFill>
              <a:latin typeface="Bariol Bold"/>
              <a:cs typeface="Bariol Bold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-248057" y="662693"/>
            <a:ext cx="9491070" cy="6240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/>
              <a:t>€</a:t>
            </a:r>
            <a:endParaRPr lang="es-ES"/>
          </a:p>
        </p:txBody>
      </p:sp>
      <p:pic>
        <p:nvPicPr>
          <p:cNvPr id="8" name="Imagen 7" descr="logo_pp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7" y="920751"/>
            <a:ext cx="457561" cy="262254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8072500" y="0"/>
            <a:ext cx="91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dirty="0" smtClean="0">
                <a:solidFill>
                  <a:schemeClr val="bg1"/>
                </a:solidFill>
                <a:latin typeface="Bariol Thin"/>
                <a:cs typeface="Bariol Thin"/>
              </a:rPr>
              <a:t>12</a:t>
            </a:r>
            <a:endParaRPr lang="es-ES" sz="4000" dirty="0">
              <a:solidFill>
                <a:schemeClr val="bg1"/>
              </a:solidFill>
              <a:latin typeface="Bariol Thin"/>
              <a:cs typeface="Bariol Thin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597" y="2695633"/>
            <a:ext cx="1255885" cy="274344"/>
          </a:xfrm>
          <a:prstGeom prst="rect">
            <a:avLst/>
          </a:prstGeom>
        </p:spPr>
      </p:pic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3831950569"/>
              </p:ext>
            </p:extLst>
          </p:nvPr>
        </p:nvGraphicFramePr>
        <p:xfrm>
          <a:off x="1202938" y="3085765"/>
          <a:ext cx="6869562" cy="2939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CuadroTexto 13"/>
          <p:cNvSpPr txBox="1"/>
          <p:nvPr/>
        </p:nvSpPr>
        <p:spPr>
          <a:xfrm>
            <a:off x="5246703" y="3614040"/>
            <a:ext cx="3220517" cy="584775"/>
          </a:xfrm>
          <a:prstGeom prst="rect">
            <a:avLst/>
          </a:prstGeom>
          <a:noFill/>
          <a:ln w="38100" cap="rnd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a-ES" sz="1600" dirty="0">
                <a:latin typeface="Bariol Regular" panose="02000506040000020003" pitchFamily="50" charset="0"/>
              </a:rPr>
              <a:t>Els capítols d’inversions creixen un </a:t>
            </a:r>
            <a:r>
              <a:rPr lang="ca-ES" sz="1600" b="1" dirty="0" smtClean="0">
                <a:latin typeface="Bariol Regular" panose="02000506040000020003" pitchFamily="50" charset="0"/>
              </a:rPr>
              <a:t>15,7</a:t>
            </a:r>
            <a:r>
              <a:rPr lang="ca-ES" sz="1600" dirty="0" smtClean="0">
                <a:latin typeface="Bariol Regular" panose="02000506040000020003" pitchFamily="50" charset="0"/>
              </a:rPr>
              <a:t> </a:t>
            </a:r>
            <a:r>
              <a:rPr lang="ca-ES" sz="1600" dirty="0">
                <a:latin typeface="Bariol Regular" panose="02000506040000020003" pitchFamily="50" charset="0"/>
              </a:rPr>
              <a:t>% respecte al 2023 </a:t>
            </a:r>
            <a:r>
              <a:rPr lang="ca-ES" sz="1600" dirty="0" smtClean="0">
                <a:latin typeface="Bariol Regular" panose="02000506040000020003" pitchFamily="50" charset="0"/>
              </a:rPr>
              <a:t>(+156,6 </a:t>
            </a:r>
            <a:r>
              <a:rPr lang="ca-ES" sz="1600" dirty="0">
                <a:latin typeface="Bariol Regular" panose="02000506040000020003" pitchFamily="50" charset="0"/>
              </a:rPr>
              <a:t>M€</a:t>
            </a:r>
            <a:r>
              <a:rPr lang="ca-ES" sz="1600" dirty="0" smtClean="0">
                <a:latin typeface="Bariol Regular" panose="02000506040000020003" pitchFamily="50" charset="0"/>
              </a:rPr>
              <a:t>)</a:t>
            </a:r>
            <a:endParaRPr lang="ca-ES" sz="1600" dirty="0">
              <a:latin typeface="Bariol Regular" panose="02000506040000020003" pitchFamily="50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7853418"/>
              </p:ext>
            </p:extLst>
          </p:nvPr>
        </p:nvGraphicFramePr>
        <p:xfrm>
          <a:off x="1303395" y="1397000"/>
          <a:ext cx="7078461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7560">
                  <a:extLst>
                    <a:ext uri="{9D8B030D-6E8A-4147-A177-3AD203B41FA5}">
                      <a16:colId xmlns:a16="http://schemas.microsoft.com/office/drawing/2014/main" val="671206114"/>
                    </a:ext>
                  </a:extLst>
                </a:gridCol>
                <a:gridCol w="816746">
                  <a:extLst>
                    <a:ext uri="{9D8B030D-6E8A-4147-A177-3AD203B41FA5}">
                      <a16:colId xmlns:a16="http://schemas.microsoft.com/office/drawing/2014/main" val="631282730"/>
                    </a:ext>
                  </a:extLst>
                </a:gridCol>
                <a:gridCol w="781235">
                  <a:extLst>
                    <a:ext uri="{9D8B030D-6E8A-4147-A177-3AD203B41FA5}">
                      <a16:colId xmlns:a16="http://schemas.microsoft.com/office/drawing/2014/main" val="3420394389"/>
                    </a:ext>
                  </a:extLst>
                </a:gridCol>
                <a:gridCol w="825623">
                  <a:extLst>
                    <a:ext uri="{9D8B030D-6E8A-4147-A177-3AD203B41FA5}">
                      <a16:colId xmlns:a16="http://schemas.microsoft.com/office/drawing/2014/main" val="2135035998"/>
                    </a:ext>
                  </a:extLst>
                </a:gridCol>
                <a:gridCol w="1855433">
                  <a:extLst>
                    <a:ext uri="{9D8B030D-6E8A-4147-A177-3AD203B41FA5}">
                      <a16:colId xmlns:a16="http://schemas.microsoft.com/office/drawing/2014/main" val="671786977"/>
                    </a:ext>
                  </a:extLst>
                </a:gridCol>
                <a:gridCol w="1341864">
                  <a:extLst>
                    <a:ext uri="{9D8B030D-6E8A-4147-A177-3AD203B41FA5}">
                      <a16:colId xmlns:a16="http://schemas.microsoft.com/office/drawing/2014/main" val="4762722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1600" dirty="0">
                          <a:latin typeface="Bariol Regular" panose="02000506040000020003" pitchFamily="50" charset="0"/>
                        </a:rPr>
                        <a:t>PRESSUPOST INVERSIONS</a:t>
                      </a:r>
                      <a:endParaRPr lang="ca-ES" sz="1600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 dirty="0">
                          <a:latin typeface="Bariol Regular" panose="02000506040000020003" pitchFamily="50" charset="0"/>
                        </a:rPr>
                        <a:t>2022</a:t>
                      </a:r>
                      <a:endParaRPr lang="ca-ES" b="0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Bariol Regular" panose="02000506040000020003" pitchFamily="50" charset="0"/>
                        </a:rPr>
                        <a:t>2023</a:t>
                      </a:r>
                      <a:endParaRPr lang="ca-ES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Bariol Regular" panose="02000506040000020003" pitchFamily="50" charset="0"/>
                        </a:rPr>
                        <a:t>2024</a:t>
                      </a:r>
                      <a:endParaRPr lang="ca-ES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>
                          <a:latin typeface="Bariol Regular" panose="02000506040000020003" pitchFamily="50" charset="0"/>
                        </a:rPr>
                        <a:t>Dif</a:t>
                      </a:r>
                      <a:r>
                        <a:rPr lang="es-ES" dirty="0">
                          <a:latin typeface="Bariol Regular" panose="02000506040000020003" pitchFamily="50" charset="0"/>
                        </a:rPr>
                        <a:t>.</a:t>
                      </a:r>
                      <a:r>
                        <a:rPr lang="es-ES" baseline="0" dirty="0">
                          <a:latin typeface="Bariol Regular" panose="02000506040000020003" pitchFamily="50" charset="0"/>
                        </a:rPr>
                        <a:t> 2023-2024</a:t>
                      </a:r>
                      <a:endParaRPr lang="ca-ES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>
                          <a:latin typeface="Bariol Regular" panose="02000506040000020003" pitchFamily="50" charset="0"/>
                        </a:rPr>
                        <a:t>Variació</a:t>
                      </a:r>
                      <a:r>
                        <a:rPr lang="ca-ES" baseline="0" noProof="0" dirty="0">
                          <a:latin typeface="Bariol Regular" panose="02000506040000020003" pitchFamily="50" charset="0"/>
                        </a:rPr>
                        <a:t> %</a:t>
                      </a:r>
                      <a:endParaRPr lang="ca-ES" noProof="0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317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sz="1600" noProof="0" dirty="0">
                          <a:solidFill>
                            <a:schemeClr val="bg1"/>
                          </a:solidFill>
                          <a:latin typeface="Bariol Regular" panose="02000506040000020003" pitchFamily="50" charset="0"/>
                        </a:rPr>
                        <a:t>Sector Públic</a:t>
                      </a:r>
                      <a:r>
                        <a:rPr lang="ca-ES" sz="1600" baseline="0" noProof="0" dirty="0">
                          <a:solidFill>
                            <a:schemeClr val="bg1"/>
                          </a:solidFill>
                          <a:latin typeface="Bariol Regular" panose="02000506040000020003" pitchFamily="50" charset="0"/>
                        </a:rPr>
                        <a:t> Administratiu</a:t>
                      </a:r>
                      <a:endParaRPr lang="ca-ES" sz="1600" noProof="0" dirty="0">
                        <a:solidFill>
                          <a:schemeClr val="bg1"/>
                        </a:solidFill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Bariol Regular" panose="02000506040000020003" pitchFamily="50" charset="0"/>
                        </a:rPr>
                        <a:t>743,3</a:t>
                      </a:r>
                      <a:endParaRPr lang="ca-ES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Bariol Regular" panose="02000506040000020003" pitchFamily="50" charset="0"/>
                        </a:rPr>
                        <a:t>997,6</a:t>
                      </a:r>
                      <a:endParaRPr lang="ca-ES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Bariol Regular" panose="02000506040000020003" pitchFamily="50" charset="0"/>
                        </a:rPr>
                        <a:t>1.154,2</a:t>
                      </a:r>
                      <a:endParaRPr lang="ca-ES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Bariol Regular" panose="02000506040000020003" pitchFamily="50" charset="0"/>
                        </a:rPr>
                        <a:t>+156,6</a:t>
                      </a:r>
                      <a:endParaRPr lang="ca-ES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Bariol Regular" panose="02000506040000020003" pitchFamily="50" charset="0"/>
                        </a:rPr>
                        <a:t>+15,7 </a:t>
                      </a:r>
                      <a:r>
                        <a:rPr lang="es-ES" dirty="0">
                          <a:latin typeface="Bariol Regular" panose="02000506040000020003" pitchFamily="50" charset="0"/>
                        </a:rPr>
                        <a:t>%</a:t>
                      </a:r>
                      <a:endParaRPr lang="ca-ES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1858988"/>
                  </a:ext>
                </a:extLst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>
            <a:off x="4705170" y="5619565"/>
            <a:ext cx="3367329" cy="1686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00364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to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534" y="-187280"/>
            <a:ext cx="9491070" cy="7934279"/>
          </a:xfrm>
          <a:prstGeom prst="rect">
            <a:avLst/>
          </a:prstGeom>
        </p:spPr>
      </p:pic>
      <p:pic>
        <p:nvPicPr>
          <p:cNvPr id="5" name="Imagen 4" descr="patr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906" y="-162640"/>
            <a:ext cx="9849812" cy="702064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74699" y="38100"/>
            <a:ext cx="73956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riol Bold"/>
                <a:cs typeface="Bariol Bold"/>
              </a:rPr>
              <a:t>Impost </a:t>
            </a:r>
            <a:r>
              <a:rPr lang="ca-ES" sz="3000" smtClean="0">
                <a:solidFill>
                  <a:schemeClr val="tx1">
                    <a:lumMod val="50000"/>
                    <a:lumOff val="50000"/>
                  </a:schemeClr>
                </a:solidFill>
                <a:latin typeface="Bariol Bold"/>
                <a:cs typeface="Bariol Bold"/>
              </a:rPr>
              <a:t>de Turisme </a:t>
            </a:r>
            <a:r>
              <a:rPr lang="ca-E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Bariol Bold"/>
                <a:cs typeface="Bariol Bold"/>
              </a:rPr>
              <a:t>S</a:t>
            </a:r>
            <a:r>
              <a:rPr lang="ca-ES" sz="3000" smtClean="0">
                <a:solidFill>
                  <a:schemeClr val="tx1">
                    <a:lumMod val="50000"/>
                    <a:lumOff val="50000"/>
                  </a:schemeClr>
                </a:solidFill>
                <a:latin typeface="Bariol Bold"/>
                <a:cs typeface="Bariol Bold"/>
              </a:rPr>
              <a:t>ostenible</a:t>
            </a:r>
            <a:endParaRPr lang="ca-ES" sz="3000" dirty="0">
              <a:solidFill>
                <a:schemeClr val="tx1">
                  <a:lumMod val="50000"/>
                  <a:lumOff val="50000"/>
                </a:schemeClr>
              </a:solidFill>
              <a:latin typeface="Bariol Bold"/>
              <a:cs typeface="Bariol Bold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-248057" y="662693"/>
            <a:ext cx="9491070" cy="6240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/>
              <a:t>€</a:t>
            </a:r>
            <a:endParaRPr lang="es-ES"/>
          </a:p>
        </p:txBody>
      </p:sp>
      <p:pic>
        <p:nvPicPr>
          <p:cNvPr id="8" name="Imagen 7" descr="logo_pp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7" y="920751"/>
            <a:ext cx="457561" cy="262254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8072500" y="0"/>
            <a:ext cx="91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dirty="0" smtClean="0">
                <a:solidFill>
                  <a:schemeClr val="bg1"/>
                </a:solidFill>
                <a:latin typeface="Bariol Thin"/>
                <a:cs typeface="Bariol Thin"/>
              </a:rPr>
              <a:t>13</a:t>
            </a:r>
            <a:endParaRPr lang="es-ES" sz="4000" dirty="0">
              <a:solidFill>
                <a:schemeClr val="bg1"/>
              </a:solidFill>
              <a:latin typeface="Bariol Thin"/>
              <a:cs typeface="Bariol Thin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705170" y="5619565"/>
            <a:ext cx="3367329" cy="1686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3337776412"/>
              </p:ext>
            </p:extLst>
          </p:nvPr>
        </p:nvGraphicFramePr>
        <p:xfrm>
          <a:off x="-109492" y="1836001"/>
          <a:ext cx="6998563" cy="4913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003797"/>
              </p:ext>
            </p:extLst>
          </p:nvPr>
        </p:nvGraphicFramePr>
        <p:xfrm>
          <a:off x="1214467" y="1023725"/>
          <a:ext cx="626171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7560">
                  <a:extLst>
                    <a:ext uri="{9D8B030D-6E8A-4147-A177-3AD203B41FA5}">
                      <a16:colId xmlns:a16="http://schemas.microsoft.com/office/drawing/2014/main" val="671206114"/>
                    </a:ext>
                  </a:extLst>
                </a:gridCol>
                <a:gridCol w="781235">
                  <a:extLst>
                    <a:ext uri="{9D8B030D-6E8A-4147-A177-3AD203B41FA5}">
                      <a16:colId xmlns:a16="http://schemas.microsoft.com/office/drawing/2014/main" val="3420394389"/>
                    </a:ext>
                  </a:extLst>
                </a:gridCol>
                <a:gridCol w="825623">
                  <a:extLst>
                    <a:ext uri="{9D8B030D-6E8A-4147-A177-3AD203B41FA5}">
                      <a16:colId xmlns:a16="http://schemas.microsoft.com/office/drawing/2014/main" val="2135035998"/>
                    </a:ext>
                  </a:extLst>
                </a:gridCol>
                <a:gridCol w="1855433">
                  <a:extLst>
                    <a:ext uri="{9D8B030D-6E8A-4147-A177-3AD203B41FA5}">
                      <a16:colId xmlns:a16="http://schemas.microsoft.com/office/drawing/2014/main" val="671786977"/>
                    </a:ext>
                  </a:extLst>
                </a:gridCol>
                <a:gridCol w="1341864">
                  <a:extLst>
                    <a:ext uri="{9D8B030D-6E8A-4147-A177-3AD203B41FA5}">
                      <a16:colId xmlns:a16="http://schemas.microsoft.com/office/drawing/2014/main" val="4762722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a-ES" sz="1600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Bariol Regular" panose="02000506040000020003" pitchFamily="50" charset="0"/>
                        </a:rPr>
                        <a:t>2023</a:t>
                      </a:r>
                      <a:endParaRPr lang="ca-ES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Bariol Regular" panose="02000506040000020003" pitchFamily="50" charset="0"/>
                        </a:rPr>
                        <a:t>2024</a:t>
                      </a:r>
                      <a:endParaRPr lang="ca-ES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>
                          <a:latin typeface="Bariol Regular" panose="02000506040000020003" pitchFamily="50" charset="0"/>
                        </a:rPr>
                        <a:t>Dif</a:t>
                      </a:r>
                      <a:r>
                        <a:rPr lang="es-ES" dirty="0">
                          <a:latin typeface="Bariol Regular" panose="02000506040000020003" pitchFamily="50" charset="0"/>
                        </a:rPr>
                        <a:t>.</a:t>
                      </a:r>
                      <a:r>
                        <a:rPr lang="es-ES" baseline="0" dirty="0">
                          <a:latin typeface="Bariol Regular" panose="02000506040000020003" pitchFamily="50" charset="0"/>
                        </a:rPr>
                        <a:t> 2023-2024</a:t>
                      </a:r>
                      <a:endParaRPr lang="ca-ES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>
                          <a:latin typeface="Bariol Regular" panose="02000506040000020003" pitchFamily="50" charset="0"/>
                        </a:rPr>
                        <a:t>Variació</a:t>
                      </a:r>
                      <a:r>
                        <a:rPr lang="ca-ES" baseline="0" noProof="0" dirty="0">
                          <a:latin typeface="Bariol Regular" panose="02000506040000020003" pitchFamily="50" charset="0"/>
                        </a:rPr>
                        <a:t> %</a:t>
                      </a:r>
                      <a:endParaRPr lang="ca-ES" noProof="0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317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b="1" noProof="0" dirty="0" smtClean="0">
                          <a:solidFill>
                            <a:schemeClr val="bg1"/>
                          </a:solidFill>
                          <a:latin typeface="Bariol Regular" panose="02000506040000020003" pitchFamily="50" charset="0"/>
                        </a:rPr>
                        <a:t>ITS</a:t>
                      </a:r>
                      <a:endParaRPr lang="ca-ES" sz="1600" b="1" noProof="0" dirty="0">
                        <a:solidFill>
                          <a:schemeClr val="bg1"/>
                        </a:solidFill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Bariol Regular" panose="02000506040000020003" pitchFamily="50" charset="0"/>
                        </a:rPr>
                        <a:t>129,7</a:t>
                      </a:r>
                      <a:endParaRPr lang="ca-ES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Bariol Regular" panose="02000506040000020003" pitchFamily="50" charset="0"/>
                        </a:rPr>
                        <a:t>136,1</a:t>
                      </a:r>
                      <a:endParaRPr lang="ca-ES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Bariol Regular" panose="02000506040000020003" pitchFamily="50" charset="0"/>
                        </a:rPr>
                        <a:t>+6,4</a:t>
                      </a:r>
                      <a:endParaRPr lang="ca-ES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Bariol Regular" panose="02000506040000020003" pitchFamily="50" charset="0"/>
                        </a:rPr>
                        <a:t>+4,9 </a:t>
                      </a:r>
                      <a:r>
                        <a:rPr lang="es-ES" dirty="0">
                          <a:latin typeface="Bariol Regular" panose="02000506040000020003" pitchFamily="50" charset="0"/>
                        </a:rPr>
                        <a:t>%</a:t>
                      </a:r>
                      <a:endParaRPr lang="ca-ES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1858988"/>
                  </a:ext>
                </a:extLst>
              </a:tr>
            </a:tbl>
          </a:graphicData>
        </a:graphic>
      </p:graphicFrame>
      <p:sp>
        <p:nvSpPr>
          <p:cNvPr id="17" name="Llamada de flecha a la izquierda 16"/>
          <p:cNvSpPr/>
          <p:nvPr/>
        </p:nvSpPr>
        <p:spPr>
          <a:xfrm>
            <a:off x="5097715" y="2722169"/>
            <a:ext cx="3406269" cy="1540495"/>
          </a:xfrm>
          <a:prstGeom prst="lef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latin typeface="Bariol Regular" panose="02000506040000020003" pitchFamily="50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6360366" y="2833360"/>
            <a:ext cx="214361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500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Més del 50 % es destina a medi </a:t>
            </a:r>
            <a:r>
              <a:rPr lang="ca-ES" sz="2500" dirty="0">
                <a:solidFill>
                  <a:schemeClr val="bg1"/>
                </a:solidFill>
                <a:latin typeface="Bariol Regular" panose="02000506040000020003" pitchFamily="50" charset="0"/>
              </a:rPr>
              <a:t>a</a:t>
            </a:r>
            <a:r>
              <a:rPr lang="ca-ES" sz="2500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mbient</a:t>
            </a:r>
          </a:p>
        </p:txBody>
      </p:sp>
    </p:spTree>
    <p:extLst>
      <p:ext uri="{BB962C8B-B14F-4D97-AF65-F5344CB8AC3E}">
        <p14:creationId xmlns:p14="http://schemas.microsoft.com/office/powerpoint/2010/main" val="1909497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to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534" y="-187280"/>
            <a:ext cx="9491070" cy="7934279"/>
          </a:xfrm>
          <a:prstGeom prst="rect">
            <a:avLst/>
          </a:prstGeom>
        </p:spPr>
      </p:pic>
      <p:pic>
        <p:nvPicPr>
          <p:cNvPr id="5" name="Imagen 4" descr="patr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906" y="-162640"/>
            <a:ext cx="9849812" cy="702064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74699" y="38100"/>
            <a:ext cx="73956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riol Bold"/>
                <a:cs typeface="Bariol Bold"/>
              </a:rPr>
              <a:t>Factor d’insularitat</a:t>
            </a:r>
            <a:endParaRPr lang="ca-ES" sz="3000" dirty="0">
              <a:solidFill>
                <a:schemeClr val="tx1">
                  <a:lumMod val="50000"/>
                  <a:lumOff val="50000"/>
                </a:schemeClr>
              </a:solidFill>
              <a:latin typeface="Bariol Bold"/>
              <a:cs typeface="Bariol Bold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-248057" y="662693"/>
            <a:ext cx="9491070" cy="6240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/>
              <a:t>€</a:t>
            </a:r>
            <a:endParaRPr lang="es-ES"/>
          </a:p>
        </p:txBody>
      </p:sp>
      <p:pic>
        <p:nvPicPr>
          <p:cNvPr id="8" name="Imagen 7" descr="logo_pp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7" y="920751"/>
            <a:ext cx="457561" cy="262254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8072500" y="0"/>
            <a:ext cx="91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dirty="0" smtClean="0">
                <a:solidFill>
                  <a:schemeClr val="bg1"/>
                </a:solidFill>
                <a:latin typeface="Bariol Thin"/>
                <a:cs typeface="Bariol Thin"/>
              </a:rPr>
              <a:t>14</a:t>
            </a:r>
            <a:endParaRPr lang="es-ES" sz="4000" dirty="0">
              <a:solidFill>
                <a:schemeClr val="bg1"/>
              </a:solidFill>
              <a:latin typeface="Bariol Thin"/>
              <a:cs typeface="Bariol Thin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705170" y="5619565"/>
            <a:ext cx="3367329" cy="1686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2948756937"/>
              </p:ext>
            </p:extLst>
          </p:nvPr>
        </p:nvGraphicFramePr>
        <p:xfrm>
          <a:off x="350657" y="994299"/>
          <a:ext cx="6757239" cy="5647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Llamada de flecha a la izquierda 13"/>
          <p:cNvSpPr/>
          <p:nvPr/>
        </p:nvSpPr>
        <p:spPr>
          <a:xfrm>
            <a:off x="6081204" y="3009530"/>
            <a:ext cx="2422780" cy="1253134"/>
          </a:xfrm>
          <a:prstGeom prst="lef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>
              <a:latin typeface="Bariol Regular" panose="02000506040000020003" pitchFamily="50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6979291" y="3199048"/>
            <a:ext cx="15246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500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TOTAL:</a:t>
            </a:r>
          </a:p>
          <a:p>
            <a:r>
              <a:rPr lang="ca-ES" sz="2500" dirty="0">
                <a:solidFill>
                  <a:schemeClr val="bg1"/>
                </a:solidFill>
                <a:latin typeface="Bariol Regular" panose="02000506040000020003" pitchFamily="50" charset="0"/>
              </a:rPr>
              <a:t>103,8 M€</a:t>
            </a:r>
            <a:endParaRPr lang="ca-ES" sz="2500" dirty="0" smtClean="0">
              <a:solidFill>
                <a:schemeClr val="bg1"/>
              </a:solidFill>
              <a:latin typeface="Bariol Regular" panose="0200050604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188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to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534" y="-187280"/>
            <a:ext cx="9491070" cy="7934279"/>
          </a:xfrm>
          <a:prstGeom prst="rect">
            <a:avLst/>
          </a:prstGeom>
        </p:spPr>
      </p:pic>
      <p:pic>
        <p:nvPicPr>
          <p:cNvPr id="5" name="Imagen 4" descr="patr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906" y="-162640"/>
            <a:ext cx="9849812" cy="702064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74699" y="38100"/>
            <a:ext cx="73956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riol Bold"/>
                <a:cs typeface="Bariol Bold"/>
              </a:rPr>
              <a:t>Inversions cicle de l’aigua</a:t>
            </a:r>
            <a:endParaRPr lang="ca-ES" sz="3000" dirty="0">
              <a:solidFill>
                <a:schemeClr val="tx1">
                  <a:lumMod val="50000"/>
                  <a:lumOff val="50000"/>
                </a:schemeClr>
              </a:solidFill>
              <a:latin typeface="Bariol Bold"/>
              <a:cs typeface="Bariol Bold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-248057" y="662693"/>
            <a:ext cx="9491070" cy="6240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/>
              <a:t>€</a:t>
            </a:r>
            <a:endParaRPr lang="es-ES"/>
          </a:p>
        </p:txBody>
      </p:sp>
      <p:pic>
        <p:nvPicPr>
          <p:cNvPr id="8" name="Imagen 7" descr="logo_pp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7" y="920751"/>
            <a:ext cx="457561" cy="262254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8072500" y="0"/>
            <a:ext cx="91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dirty="0" smtClean="0">
                <a:solidFill>
                  <a:schemeClr val="bg1"/>
                </a:solidFill>
                <a:latin typeface="Bariol Thin"/>
                <a:cs typeface="Bariol Thin"/>
              </a:rPr>
              <a:t>15</a:t>
            </a:r>
            <a:endParaRPr lang="es-ES" sz="4000" dirty="0">
              <a:solidFill>
                <a:schemeClr val="bg1"/>
              </a:solidFill>
              <a:latin typeface="Bariol Thin"/>
              <a:cs typeface="Bariol Thin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705170" y="5619565"/>
            <a:ext cx="3367329" cy="1686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9" name="CuadroTexto 18"/>
          <p:cNvSpPr txBox="1"/>
          <p:nvPr/>
        </p:nvSpPr>
        <p:spPr>
          <a:xfrm>
            <a:off x="6979291" y="3199048"/>
            <a:ext cx="15246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500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TOTAL:</a:t>
            </a:r>
          </a:p>
          <a:p>
            <a:r>
              <a:rPr lang="ca-ES" sz="2500" dirty="0">
                <a:solidFill>
                  <a:schemeClr val="bg1"/>
                </a:solidFill>
                <a:latin typeface="Bariol Regular" panose="02000506040000020003" pitchFamily="50" charset="0"/>
              </a:rPr>
              <a:t>103,8 M€</a:t>
            </a:r>
            <a:endParaRPr lang="ca-ES" sz="2500" dirty="0" smtClean="0">
              <a:solidFill>
                <a:schemeClr val="bg1"/>
              </a:solidFill>
              <a:latin typeface="Bariol Regular" panose="02000506040000020003" pitchFamily="50" charset="0"/>
            </a:endParaRPr>
          </a:p>
        </p:txBody>
      </p:sp>
      <p:grpSp>
        <p:nvGrpSpPr>
          <p:cNvPr id="21" name="Grupo 20"/>
          <p:cNvGrpSpPr/>
          <p:nvPr/>
        </p:nvGrpSpPr>
        <p:grpSpPr>
          <a:xfrm>
            <a:off x="2671438" y="1254791"/>
            <a:ext cx="3568823" cy="4233104"/>
            <a:chOff x="1216241" y="2689934"/>
            <a:chExt cx="3568823" cy="4233104"/>
          </a:xfrm>
        </p:grpSpPr>
        <p:sp>
          <p:nvSpPr>
            <p:cNvPr id="22" name="Rectángulo redondeado 21"/>
            <p:cNvSpPr/>
            <p:nvPr/>
          </p:nvSpPr>
          <p:spPr>
            <a:xfrm>
              <a:off x="1216241" y="2689934"/>
              <a:ext cx="3568823" cy="242360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23" name="CuadroTexto 22"/>
            <p:cNvSpPr txBox="1"/>
            <p:nvPr/>
          </p:nvSpPr>
          <p:spPr>
            <a:xfrm>
              <a:off x="1500326" y="2814221"/>
              <a:ext cx="3105367" cy="4108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ca-ES" sz="2800" b="1" dirty="0" smtClean="0">
                  <a:solidFill>
                    <a:schemeClr val="bg1"/>
                  </a:solidFill>
                  <a:latin typeface="Bariol Regular" panose="02000506040000020003" pitchFamily="50" charset="0"/>
                </a:rPr>
                <a:t>INVERSIÓ TOTAL CICLE DE </a:t>
              </a:r>
              <a:r>
                <a:rPr lang="ca-ES" sz="2800" b="1" dirty="0">
                  <a:solidFill>
                    <a:schemeClr val="bg1"/>
                  </a:solidFill>
                  <a:latin typeface="Bariol Regular" panose="02000506040000020003" pitchFamily="50" charset="0"/>
                </a:rPr>
                <a:t>L’AIGUA 126,3 M €</a:t>
              </a:r>
            </a:p>
            <a:p>
              <a:pPr algn="ctr">
                <a:lnSpc>
                  <a:spcPct val="150000"/>
                </a:lnSpc>
              </a:pPr>
              <a:r>
                <a:rPr lang="ca-ES" sz="3000" dirty="0" smtClean="0">
                  <a:solidFill>
                    <a:schemeClr val="bg1"/>
                  </a:solidFill>
                  <a:latin typeface="Bariol Regular" panose="02000506040000020003" pitchFamily="50" charset="0"/>
                </a:rPr>
                <a:t> </a:t>
              </a:r>
              <a:endParaRPr lang="ca-ES" sz="3000" dirty="0">
                <a:solidFill>
                  <a:schemeClr val="bg1"/>
                </a:solidFill>
                <a:latin typeface="Bariol Regular" panose="02000506040000020003" pitchFamily="50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s-ES" sz="3000" b="1" dirty="0">
                  <a:solidFill>
                    <a:schemeClr val="bg1"/>
                  </a:solidFill>
                  <a:latin typeface="Bariol Regular" panose="02000506040000020003" pitchFamily="50" charset="0"/>
                </a:rPr>
                <a:t>7. </a:t>
              </a:r>
              <a:r>
                <a:rPr lang="es-ES" sz="3000" b="1" dirty="0" smtClean="0">
                  <a:solidFill>
                    <a:schemeClr val="bg1"/>
                  </a:solidFill>
                  <a:latin typeface="Bariol Regular" panose="02000506040000020003" pitchFamily="50" charset="0"/>
                </a:rPr>
                <a:t>320,7 </a:t>
              </a:r>
              <a:r>
                <a:rPr lang="es-ES" sz="3000" b="1" dirty="0">
                  <a:solidFill>
                    <a:schemeClr val="bg1"/>
                  </a:solidFill>
                  <a:latin typeface="Bariol Regular" panose="02000506040000020003" pitchFamily="50" charset="0"/>
                </a:rPr>
                <a:t>M€</a:t>
              </a:r>
            </a:p>
            <a:p>
              <a:pPr algn="ctr">
                <a:lnSpc>
                  <a:spcPct val="150000"/>
                </a:lnSpc>
              </a:pPr>
              <a:r>
                <a:rPr lang="es-ES" sz="3000" dirty="0" smtClean="0">
                  <a:solidFill>
                    <a:schemeClr val="bg1"/>
                  </a:solidFill>
                  <a:latin typeface="Bariol Regular" panose="02000506040000020003" pitchFamily="50" charset="0"/>
                </a:rPr>
                <a:t>+187,3 </a:t>
              </a:r>
              <a:r>
                <a:rPr lang="es-ES" sz="3000" dirty="0">
                  <a:solidFill>
                    <a:schemeClr val="bg1"/>
                  </a:solidFill>
                  <a:latin typeface="Bariol Regular" panose="02000506040000020003" pitchFamily="50" charset="0"/>
                </a:rPr>
                <a:t>M€ </a:t>
              </a:r>
              <a:r>
                <a:rPr lang="es-ES" sz="3000" dirty="0" smtClean="0">
                  <a:solidFill>
                    <a:schemeClr val="bg1"/>
                  </a:solidFill>
                  <a:latin typeface="Bariol Regular" panose="02000506040000020003" pitchFamily="50" charset="0"/>
                </a:rPr>
                <a:t>(+2,6 </a:t>
              </a:r>
              <a:r>
                <a:rPr lang="es-ES" sz="3000" dirty="0">
                  <a:solidFill>
                    <a:schemeClr val="bg1"/>
                  </a:solidFill>
                  <a:latin typeface="Bariol Regular" panose="02000506040000020003" pitchFamily="50" charset="0"/>
                </a:rPr>
                <a:t>%)</a:t>
              </a:r>
              <a:endParaRPr lang="ca-ES" sz="3000" dirty="0">
                <a:solidFill>
                  <a:schemeClr val="bg1"/>
                </a:solidFill>
                <a:latin typeface="Bariol Regular" panose="02000506040000020003" pitchFamily="50" charset="0"/>
              </a:endParaRPr>
            </a:p>
          </p:txBody>
        </p:sp>
      </p:grpSp>
      <p:grpSp>
        <p:nvGrpSpPr>
          <p:cNvPr id="27" name="Grupo 26"/>
          <p:cNvGrpSpPr/>
          <p:nvPr/>
        </p:nvGrpSpPr>
        <p:grpSpPr>
          <a:xfrm>
            <a:off x="1056017" y="4316384"/>
            <a:ext cx="3072101" cy="1365325"/>
            <a:chOff x="1216241" y="2689934"/>
            <a:chExt cx="3568823" cy="2423604"/>
          </a:xfrm>
        </p:grpSpPr>
        <p:sp>
          <p:nvSpPr>
            <p:cNvPr id="28" name="Rectángulo redondeado 27"/>
            <p:cNvSpPr/>
            <p:nvPr/>
          </p:nvSpPr>
          <p:spPr>
            <a:xfrm>
              <a:off x="1216241" y="2689934"/>
              <a:ext cx="3568823" cy="242360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29" name="CuadroTexto 28"/>
            <p:cNvSpPr txBox="1"/>
            <p:nvPr/>
          </p:nvSpPr>
          <p:spPr>
            <a:xfrm>
              <a:off x="1500327" y="2814221"/>
              <a:ext cx="3000651" cy="211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s-ES" sz="2500" dirty="0" smtClean="0">
                  <a:solidFill>
                    <a:schemeClr val="bg1"/>
                  </a:solidFill>
                  <a:latin typeface="Bariol Regular" panose="02000506040000020003" pitchFamily="50" charset="0"/>
                </a:rPr>
                <a:t>ITS</a:t>
              </a:r>
            </a:p>
            <a:p>
              <a:pPr algn="ctr">
                <a:lnSpc>
                  <a:spcPct val="150000"/>
                </a:lnSpc>
              </a:pPr>
              <a:r>
                <a:rPr lang="es-ES" sz="2500" dirty="0" smtClean="0">
                  <a:solidFill>
                    <a:schemeClr val="bg1"/>
                  </a:solidFill>
                  <a:latin typeface="Bariol Regular" panose="02000506040000020003" pitchFamily="50" charset="0"/>
                </a:rPr>
                <a:t>40 M </a:t>
              </a:r>
              <a:r>
                <a:rPr lang="es-ES" sz="2500" dirty="0">
                  <a:solidFill>
                    <a:schemeClr val="bg1"/>
                  </a:solidFill>
                  <a:latin typeface="Bariol Regular" panose="02000506040000020003" pitchFamily="50" charset="0"/>
                </a:rPr>
                <a:t>€</a:t>
              </a:r>
            </a:p>
            <a:p>
              <a:pPr algn="ctr">
                <a:lnSpc>
                  <a:spcPct val="150000"/>
                </a:lnSpc>
              </a:pPr>
              <a:r>
                <a:rPr lang="es-ES" sz="2500" dirty="0" smtClean="0">
                  <a:solidFill>
                    <a:schemeClr val="bg1"/>
                  </a:solidFill>
                  <a:latin typeface="Bariol Regular" panose="02000506040000020003" pitchFamily="50" charset="0"/>
                </a:rPr>
                <a:t>  </a:t>
              </a:r>
              <a:endParaRPr lang="ca-ES" sz="2500" dirty="0">
                <a:solidFill>
                  <a:schemeClr val="bg1"/>
                </a:solidFill>
                <a:latin typeface="Bariol Regular" panose="02000506040000020003" pitchFamily="50" charset="0"/>
              </a:endParaRPr>
            </a:p>
          </p:txBody>
        </p:sp>
      </p:grpSp>
      <p:sp>
        <p:nvSpPr>
          <p:cNvPr id="31" name="Rectángulo redondeado 30"/>
          <p:cNvSpPr/>
          <p:nvPr/>
        </p:nvSpPr>
        <p:spPr>
          <a:xfrm>
            <a:off x="4737455" y="4341088"/>
            <a:ext cx="3072101" cy="136532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2" name="CuadroTexto 31"/>
          <p:cNvSpPr txBox="1"/>
          <p:nvPr/>
        </p:nvSpPr>
        <p:spPr>
          <a:xfrm>
            <a:off x="4982001" y="4411104"/>
            <a:ext cx="2583009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a-ES" sz="2500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Fons finalista</a:t>
            </a:r>
          </a:p>
          <a:p>
            <a:pPr algn="ctr">
              <a:lnSpc>
                <a:spcPct val="150000"/>
              </a:lnSpc>
            </a:pPr>
            <a:r>
              <a:rPr lang="es-ES" sz="2500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86,3 M </a:t>
            </a:r>
            <a:r>
              <a:rPr lang="es-ES" sz="2500" dirty="0">
                <a:solidFill>
                  <a:schemeClr val="bg1"/>
                </a:solidFill>
                <a:latin typeface="Bariol Regular" panose="02000506040000020003" pitchFamily="50" charset="0"/>
              </a:rPr>
              <a:t>€</a:t>
            </a:r>
          </a:p>
          <a:p>
            <a:pPr algn="ctr">
              <a:lnSpc>
                <a:spcPct val="150000"/>
              </a:lnSpc>
            </a:pPr>
            <a:r>
              <a:rPr lang="es-ES" sz="2500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  </a:t>
            </a:r>
            <a:endParaRPr lang="ca-ES" sz="2500" dirty="0">
              <a:solidFill>
                <a:schemeClr val="bg1"/>
              </a:solidFill>
              <a:latin typeface="Bariol Regular" panose="02000506040000020003" pitchFamily="50" charset="0"/>
            </a:endParaRPr>
          </a:p>
        </p:txBody>
      </p:sp>
      <p:cxnSp>
        <p:nvCxnSpPr>
          <p:cNvPr id="7" name="Conector recto 6"/>
          <p:cNvCxnSpPr/>
          <p:nvPr/>
        </p:nvCxnSpPr>
        <p:spPr>
          <a:xfrm>
            <a:off x="4474346" y="3678395"/>
            <a:ext cx="1071488" cy="66269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/>
          <p:cNvCxnSpPr/>
          <p:nvPr/>
        </p:nvCxnSpPr>
        <p:spPr>
          <a:xfrm flipH="1">
            <a:off x="3426781" y="3703035"/>
            <a:ext cx="1045596" cy="6133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403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to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534" y="-187280"/>
            <a:ext cx="9491070" cy="7934279"/>
          </a:xfrm>
          <a:prstGeom prst="rect">
            <a:avLst/>
          </a:prstGeom>
        </p:spPr>
      </p:pic>
      <p:pic>
        <p:nvPicPr>
          <p:cNvPr id="5" name="Imagen 4" descr="patr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906" y="-162640"/>
            <a:ext cx="9849812" cy="702064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74699" y="38100"/>
            <a:ext cx="73956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riol Bold"/>
                <a:cs typeface="Bariol Bold"/>
              </a:rPr>
              <a:t>Inversions educatives</a:t>
            </a:r>
            <a:endParaRPr lang="ca-ES" sz="3000" dirty="0">
              <a:solidFill>
                <a:schemeClr val="tx1">
                  <a:lumMod val="50000"/>
                  <a:lumOff val="50000"/>
                </a:schemeClr>
              </a:solidFill>
              <a:latin typeface="Bariol Bold"/>
              <a:cs typeface="Bariol Bold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-248057" y="662693"/>
            <a:ext cx="9491070" cy="6240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/>
              <a:t>€</a:t>
            </a:r>
            <a:endParaRPr lang="es-ES"/>
          </a:p>
        </p:txBody>
      </p:sp>
      <p:pic>
        <p:nvPicPr>
          <p:cNvPr id="8" name="Imagen 7" descr="logo_pp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7" y="920751"/>
            <a:ext cx="457561" cy="262254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8072500" y="0"/>
            <a:ext cx="91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dirty="0" smtClean="0">
                <a:solidFill>
                  <a:schemeClr val="bg1"/>
                </a:solidFill>
                <a:latin typeface="Bariol Thin"/>
                <a:cs typeface="Bariol Thin"/>
              </a:rPr>
              <a:t>16</a:t>
            </a:r>
            <a:endParaRPr lang="es-ES" sz="4000" dirty="0">
              <a:solidFill>
                <a:schemeClr val="bg1"/>
              </a:solidFill>
              <a:latin typeface="Bariol Thin"/>
              <a:cs typeface="Bariol Thin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705170" y="5619565"/>
            <a:ext cx="3367329" cy="1686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9" name="CuadroTexto 18"/>
          <p:cNvSpPr txBox="1"/>
          <p:nvPr/>
        </p:nvSpPr>
        <p:spPr>
          <a:xfrm>
            <a:off x="6979291" y="3199048"/>
            <a:ext cx="15246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500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TOTAL:</a:t>
            </a:r>
          </a:p>
          <a:p>
            <a:r>
              <a:rPr lang="ca-ES" sz="2500" dirty="0">
                <a:solidFill>
                  <a:schemeClr val="bg1"/>
                </a:solidFill>
                <a:latin typeface="Bariol Regular" panose="02000506040000020003" pitchFamily="50" charset="0"/>
              </a:rPr>
              <a:t>103,8 M€</a:t>
            </a:r>
            <a:endParaRPr lang="ca-ES" sz="2500" dirty="0" smtClean="0">
              <a:solidFill>
                <a:schemeClr val="bg1"/>
              </a:solidFill>
              <a:latin typeface="Bariol Regular" panose="02000506040000020003" pitchFamily="50" charset="0"/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597" y="2695633"/>
            <a:ext cx="1255885" cy="274344"/>
          </a:xfrm>
          <a:prstGeom prst="rect">
            <a:avLst/>
          </a:prstGeom>
        </p:spPr>
      </p:pic>
      <p:graphicFrame>
        <p:nvGraphicFramePr>
          <p:cNvPr id="22" name="Gráfico 21"/>
          <p:cNvGraphicFramePr/>
          <p:nvPr>
            <p:extLst>
              <p:ext uri="{D42A27DB-BD31-4B8C-83A1-F6EECF244321}">
                <p14:modId xmlns:p14="http://schemas.microsoft.com/office/powerpoint/2010/main" val="1179134260"/>
              </p:ext>
            </p:extLst>
          </p:nvPr>
        </p:nvGraphicFramePr>
        <p:xfrm>
          <a:off x="1202938" y="3085765"/>
          <a:ext cx="6869562" cy="2939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3" name="Tab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45281"/>
              </p:ext>
            </p:extLst>
          </p:nvPr>
        </p:nvGraphicFramePr>
        <p:xfrm>
          <a:off x="1165939" y="1037393"/>
          <a:ext cx="7463156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6774">
                  <a:extLst>
                    <a:ext uri="{9D8B030D-6E8A-4147-A177-3AD203B41FA5}">
                      <a16:colId xmlns:a16="http://schemas.microsoft.com/office/drawing/2014/main" val="671206114"/>
                    </a:ext>
                  </a:extLst>
                </a:gridCol>
                <a:gridCol w="861134">
                  <a:extLst>
                    <a:ext uri="{9D8B030D-6E8A-4147-A177-3AD203B41FA5}">
                      <a16:colId xmlns:a16="http://schemas.microsoft.com/office/drawing/2014/main" val="631282730"/>
                    </a:ext>
                  </a:extLst>
                </a:gridCol>
                <a:gridCol w="823693">
                  <a:extLst>
                    <a:ext uri="{9D8B030D-6E8A-4147-A177-3AD203B41FA5}">
                      <a16:colId xmlns:a16="http://schemas.microsoft.com/office/drawing/2014/main" val="3420394389"/>
                    </a:ext>
                  </a:extLst>
                </a:gridCol>
                <a:gridCol w="788142">
                  <a:extLst>
                    <a:ext uri="{9D8B030D-6E8A-4147-A177-3AD203B41FA5}">
                      <a16:colId xmlns:a16="http://schemas.microsoft.com/office/drawing/2014/main" val="2135035998"/>
                    </a:ext>
                  </a:extLst>
                </a:gridCol>
                <a:gridCol w="1793289">
                  <a:extLst>
                    <a:ext uri="{9D8B030D-6E8A-4147-A177-3AD203B41FA5}">
                      <a16:colId xmlns:a16="http://schemas.microsoft.com/office/drawing/2014/main" val="671786977"/>
                    </a:ext>
                  </a:extLst>
                </a:gridCol>
                <a:gridCol w="1660124">
                  <a:extLst>
                    <a:ext uri="{9D8B030D-6E8A-4147-A177-3AD203B41FA5}">
                      <a16:colId xmlns:a16="http://schemas.microsoft.com/office/drawing/2014/main" val="4762722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1600" dirty="0">
                          <a:latin typeface="Bariol Regular" panose="02000506040000020003" pitchFamily="50" charset="0"/>
                        </a:rPr>
                        <a:t>PRESSUPOST INVERSIONS</a:t>
                      </a:r>
                      <a:endParaRPr lang="ca-ES" sz="1600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b="0" dirty="0">
                          <a:latin typeface="Bariol Regular" panose="02000506040000020003" pitchFamily="50" charset="0"/>
                        </a:rPr>
                        <a:t>2022</a:t>
                      </a:r>
                      <a:endParaRPr lang="ca-ES" b="0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Bariol Regular" panose="02000506040000020003" pitchFamily="50" charset="0"/>
                        </a:rPr>
                        <a:t>2023</a:t>
                      </a:r>
                      <a:endParaRPr lang="ca-ES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>
                          <a:latin typeface="Bariol Regular" panose="02000506040000020003" pitchFamily="50" charset="0"/>
                        </a:rPr>
                        <a:t>2024</a:t>
                      </a:r>
                      <a:endParaRPr lang="ca-ES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err="1">
                          <a:latin typeface="Bariol Regular" panose="02000506040000020003" pitchFamily="50" charset="0"/>
                        </a:rPr>
                        <a:t>Dif</a:t>
                      </a:r>
                      <a:r>
                        <a:rPr lang="es-ES" dirty="0">
                          <a:latin typeface="Bariol Regular" panose="02000506040000020003" pitchFamily="50" charset="0"/>
                        </a:rPr>
                        <a:t>.</a:t>
                      </a:r>
                      <a:r>
                        <a:rPr lang="es-ES" baseline="0" dirty="0">
                          <a:latin typeface="Bariol Regular" panose="02000506040000020003" pitchFamily="50" charset="0"/>
                        </a:rPr>
                        <a:t> </a:t>
                      </a:r>
                      <a:r>
                        <a:rPr lang="es-ES" baseline="0" dirty="0" smtClean="0">
                          <a:latin typeface="Bariol Regular" panose="02000506040000020003" pitchFamily="50" charset="0"/>
                        </a:rPr>
                        <a:t>22-24</a:t>
                      </a:r>
                      <a:endParaRPr lang="ca-ES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noProof="0" dirty="0" err="1" smtClean="0">
                          <a:latin typeface="Bariol Regular" panose="02000506040000020003" pitchFamily="50" charset="0"/>
                        </a:rPr>
                        <a:t>Dif</a:t>
                      </a:r>
                      <a:r>
                        <a:rPr lang="ca-ES" noProof="0" dirty="0" smtClean="0">
                          <a:latin typeface="Bariol Regular" panose="02000506040000020003" pitchFamily="50" charset="0"/>
                        </a:rPr>
                        <a:t>. 23-24</a:t>
                      </a:r>
                      <a:endParaRPr lang="ca-ES" noProof="0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317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sz="1400" noProof="0" dirty="0" smtClean="0">
                          <a:solidFill>
                            <a:schemeClr val="bg1"/>
                          </a:solidFill>
                          <a:latin typeface="Bariol Regular" panose="02000506040000020003" pitchFamily="50" charset="0"/>
                        </a:rPr>
                        <a:t>Per executar</a:t>
                      </a:r>
                      <a:r>
                        <a:rPr lang="ca-ES" sz="1400" baseline="0" noProof="0" dirty="0" smtClean="0">
                          <a:solidFill>
                            <a:schemeClr val="bg1"/>
                          </a:solidFill>
                          <a:latin typeface="Bariol Regular" panose="02000506040000020003" pitchFamily="50" charset="0"/>
                        </a:rPr>
                        <a:t> o iniciar actuacions</a:t>
                      </a:r>
                      <a:endParaRPr lang="ca-ES" sz="1400" noProof="0" dirty="0">
                        <a:solidFill>
                          <a:schemeClr val="bg1"/>
                        </a:solidFill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Bariol Regular" panose="02000506040000020003" pitchFamily="50" charset="0"/>
                        </a:rPr>
                        <a:t>53,8</a:t>
                      </a:r>
                      <a:endParaRPr lang="ca-ES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Bariol Regular" panose="02000506040000020003" pitchFamily="50" charset="0"/>
                        </a:rPr>
                        <a:t>95,8</a:t>
                      </a:r>
                      <a:endParaRPr lang="ca-ES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Bariol Regular" panose="02000506040000020003" pitchFamily="50" charset="0"/>
                        </a:rPr>
                        <a:t>154,5</a:t>
                      </a:r>
                      <a:endParaRPr lang="ca-ES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Bariol Regular" panose="02000506040000020003" pitchFamily="50" charset="0"/>
                        </a:rPr>
                        <a:t>+100,8 (+187,4 %)</a:t>
                      </a:r>
                      <a:endParaRPr lang="ca-ES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>
                          <a:latin typeface="Bariol Regular" panose="02000506040000020003" pitchFamily="50" charset="0"/>
                        </a:rPr>
                        <a:t>+58,8 (+61,4 %)</a:t>
                      </a:r>
                      <a:endParaRPr lang="ca-ES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1858988"/>
                  </a:ext>
                </a:extLst>
              </a:tr>
            </a:tbl>
          </a:graphicData>
        </a:graphic>
      </p:graphicFrame>
      <p:sp>
        <p:nvSpPr>
          <p:cNvPr id="24" name="CuadroTexto 23"/>
          <p:cNvSpPr txBox="1"/>
          <p:nvPr/>
        </p:nvSpPr>
        <p:spPr>
          <a:xfrm>
            <a:off x="5246703" y="3614040"/>
            <a:ext cx="3382392" cy="1077218"/>
          </a:xfrm>
          <a:prstGeom prst="rect">
            <a:avLst/>
          </a:prstGeom>
          <a:noFill/>
          <a:ln w="38100" cap="rnd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a-ES" sz="1600" dirty="0" smtClean="0">
                <a:latin typeface="Bariol Regular" panose="02000506040000020003" pitchFamily="50" charset="0"/>
              </a:rPr>
              <a:t>Les inversions per executar o iniciar actuacions en Educació </a:t>
            </a:r>
            <a:r>
              <a:rPr lang="ca-ES" sz="1600" b="1" dirty="0" smtClean="0">
                <a:latin typeface="Bariol Regular" panose="02000506040000020003" pitchFamily="50" charset="0"/>
              </a:rPr>
              <a:t>s’incrementen</a:t>
            </a:r>
            <a:r>
              <a:rPr lang="ca-ES" sz="1600" dirty="0" smtClean="0">
                <a:latin typeface="Bariol Regular" panose="02000506040000020003" pitchFamily="50" charset="0"/>
              </a:rPr>
              <a:t> un </a:t>
            </a:r>
            <a:r>
              <a:rPr lang="ca-ES" sz="1600" b="1" dirty="0" smtClean="0">
                <a:latin typeface="Bariol Regular" panose="02000506040000020003" pitchFamily="50" charset="0"/>
              </a:rPr>
              <a:t>61,4 %</a:t>
            </a:r>
            <a:r>
              <a:rPr lang="ca-ES" sz="1600" dirty="0" smtClean="0">
                <a:latin typeface="Bariol Regular" panose="02000506040000020003" pitchFamily="50" charset="0"/>
              </a:rPr>
              <a:t> respecte de l’any passat i quasi un </a:t>
            </a:r>
            <a:r>
              <a:rPr lang="ca-ES" sz="1600" b="1" dirty="0" smtClean="0">
                <a:latin typeface="Bariol Regular" panose="02000506040000020003" pitchFamily="50" charset="0"/>
              </a:rPr>
              <a:t>200 %</a:t>
            </a:r>
            <a:r>
              <a:rPr lang="ca-ES" sz="1600" dirty="0" smtClean="0">
                <a:latin typeface="Bariol Regular" panose="02000506040000020003" pitchFamily="50" charset="0"/>
              </a:rPr>
              <a:t> respecte del 2022</a:t>
            </a:r>
            <a:endParaRPr lang="ca-ES" sz="1600" dirty="0">
              <a:latin typeface="Bariol Regular" panose="0200050604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616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to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534" y="-187280"/>
            <a:ext cx="9491070" cy="7934279"/>
          </a:xfrm>
          <a:prstGeom prst="rect">
            <a:avLst/>
          </a:prstGeom>
        </p:spPr>
      </p:pic>
      <p:pic>
        <p:nvPicPr>
          <p:cNvPr id="5" name="Imagen 4" descr="patr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906" y="-162640"/>
            <a:ext cx="9849812" cy="702064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74699" y="38100"/>
            <a:ext cx="73956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Bariol Bold"/>
                <a:cs typeface="Bariol Bold"/>
              </a:rPr>
              <a:t>Aportacions sectors públic i privat</a:t>
            </a:r>
          </a:p>
        </p:txBody>
      </p:sp>
      <p:sp>
        <p:nvSpPr>
          <p:cNvPr id="2" name="Rectángulo 1"/>
          <p:cNvSpPr/>
          <p:nvPr/>
        </p:nvSpPr>
        <p:spPr>
          <a:xfrm>
            <a:off x="-248057" y="734520"/>
            <a:ext cx="9491070" cy="6240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/>
              <a:t>€</a:t>
            </a:r>
            <a:endParaRPr lang="es-ES"/>
          </a:p>
        </p:txBody>
      </p:sp>
      <p:pic>
        <p:nvPicPr>
          <p:cNvPr id="8" name="Imagen 7" descr="logo_pp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7" y="920751"/>
            <a:ext cx="457561" cy="262254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8072500" y="0"/>
            <a:ext cx="91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dirty="0" smtClean="0">
                <a:solidFill>
                  <a:schemeClr val="bg1"/>
                </a:solidFill>
                <a:latin typeface="Bariol Thin"/>
                <a:cs typeface="Bariol Thin"/>
              </a:rPr>
              <a:t>17</a:t>
            </a:r>
            <a:endParaRPr lang="es-ES" sz="4000" dirty="0">
              <a:solidFill>
                <a:schemeClr val="bg1"/>
              </a:solidFill>
              <a:latin typeface="Bariol Thin"/>
              <a:cs typeface="Bariol Thin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045042" y="4520827"/>
            <a:ext cx="1269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+ X,X %</a:t>
            </a:r>
            <a:endParaRPr lang="ca-ES" sz="2800" dirty="0">
              <a:solidFill>
                <a:schemeClr val="bg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056443" y="941640"/>
            <a:ext cx="7935157" cy="830997"/>
          </a:xfrm>
          <a:prstGeom prst="rect">
            <a:avLst/>
          </a:prstGeom>
          <a:noFill/>
          <a:ln w="31750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a-ES" sz="1600" dirty="0">
                <a:latin typeface="Bariol Regular" panose="02000506040000020003" pitchFamily="50" charset="0"/>
              </a:rPr>
              <a:t>Augmenten les transferències a consells insulars i ajuntaments, les aportacions a la concertació </a:t>
            </a:r>
            <a:r>
              <a:rPr lang="ca-ES" sz="1600" dirty="0" smtClean="0">
                <a:latin typeface="Bariol Regular" panose="02000506040000020003" pitchFamily="50" charset="0"/>
              </a:rPr>
              <a:t>social </a:t>
            </a:r>
            <a:r>
              <a:rPr lang="ca-ES" sz="1600" dirty="0">
                <a:latin typeface="Bariol Regular" panose="02000506040000020003" pitchFamily="50" charset="0"/>
              </a:rPr>
              <a:t>i les ajudes a </a:t>
            </a:r>
            <a:r>
              <a:rPr lang="ca-ES" sz="1600" dirty="0" smtClean="0">
                <a:latin typeface="Bariol Regular" panose="02000506040000020003" pitchFamily="50" charset="0"/>
              </a:rPr>
              <a:t>empreses.</a:t>
            </a:r>
            <a:endParaRPr lang="ca-ES" sz="1600" dirty="0">
              <a:latin typeface="Bariol Regular" panose="02000506040000020003" pitchFamily="50" charset="0"/>
            </a:endParaRPr>
          </a:p>
          <a:p>
            <a:r>
              <a:rPr lang="ca-ES" sz="1600" dirty="0">
                <a:latin typeface="Bariol Regular" panose="02000506040000020003" pitchFamily="50" charset="0"/>
              </a:rPr>
              <a:t>Aquestes transferències impulsen els programes socials i els serveis insulars i municipals.</a:t>
            </a:r>
            <a:endParaRPr lang="ca-ES" dirty="0">
              <a:latin typeface="Bariol Regular" panose="02000506040000020003" pitchFamily="50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224447"/>
              </p:ext>
            </p:extLst>
          </p:nvPr>
        </p:nvGraphicFramePr>
        <p:xfrm>
          <a:off x="1056444" y="1979757"/>
          <a:ext cx="793515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9843">
                  <a:extLst>
                    <a:ext uri="{9D8B030D-6E8A-4147-A177-3AD203B41FA5}">
                      <a16:colId xmlns:a16="http://schemas.microsoft.com/office/drawing/2014/main" val="3245545967"/>
                    </a:ext>
                  </a:extLst>
                </a:gridCol>
                <a:gridCol w="958789">
                  <a:extLst>
                    <a:ext uri="{9D8B030D-6E8A-4147-A177-3AD203B41FA5}">
                      <a16:colId xmlns:a16="http://schemas.microsoft.com/office/drawing/2014/main" val="1189223327"/>
                    </a:ext>
                  </a:extLst>
                </a:gridCol>
                <a:gridCol w="967666">
                  <a:extLst>
                    <a:ext uri="{9D8B030D-6E8A-4147-A177-3AD203B41FA5}">
                      <a16:colId xmlns:a16="http://schemas.microsoft.com/office/drawing/2014/main" val="728966285"/>
                    </a:ext>
                  </a:extLst>
                </a:gridCol>
                <a:gridCol w="1340528">
                  <a:extLst>
                    <a:ext uri="{9D8B030D-6E8A-4147-A177-3AD203B41FA5}">
                      <a16:colId xmlns:a16="http://schemas.microsoft.com/office/drawing/2014/main" val="917106194"/>
                    </a:ext>
                  </a:extLst>
                </a:gridCol>
                <a:gridCol w="1028329">
                  <a:extLst>
                    <a:ext uri="{9D8B030D-6E8A-4147-A177-3AD203B41FA5}">
                      <a16:colId xmlns:a16="http://schemas.microsoft.com/office/drawing/2014/main" val="5269167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a-ES" sz="1400" noProof="0" dirty="0">
                          <a:latin typeface="Bariol Regular" panose="02000506040000020003" pitchFamily="50" charset="0"/>
                        </a:rPr>
                        <a:t>Sector públic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Bariol Regular" panose="02000506040000020003" pitchFamily="50" charset="0"/>
                        </a:rPr>
                        <a:t>2023</a:t>
                      </a:r>
                      <a:endParaRPr lang="ca-ES" sz="1400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Bariol Regular" panose="02000506040000020003" pitchFamily="50" charset="0"/>
                        </a:rPr>
                        <a:t>2024</a:t>
                      </a:r>
                      <a:endParaRPr lang="ca-ES" sz="1400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noProof="0" dirty="0">
                          <a:latin typeface="Bariol Regular" panose="02000506040000020003" pitchFamily="50" charset="0"/>
                        </a:rPr>
                        <a:t>Variació 23/24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noProof="0" dirty="0">
                          <a:latin typeface="Bariol Regular" panose="02000506040000020003" pitchFamily="50" charset="0"/>
                        </a:rPr>
                        <a:t>% Variació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2779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sz="1400" noProof="0" dirty="0">
                          <a:latin typeface="Bariol Regular" panose="02000506040000020003" pitchFamily="50" charset="0"/>
                        </a:rPr>
                        <a:t>Ajuntaments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Bariol Regular" panose="02000506040000020003" pitchFamily="50" charset="0"/>
                        </a:rPr>
                        <a:t>140,0</a:t>
                      </a:r>
                      <a:endParaRPr lang="ca-ES" sz="1400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latin typeface="Bariol Regular" panose="02000506040000020003" pitchFamily="50" charset="0"/>
                        </a:rPr>
                        <a:t>204,0</a:t>
                      </a:r>
                      <a:endParaRPr lang="ca-ES" sz="1400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latin typeface="Bariol Regular" panose="02000506040000020003" pitchFamily="50" charset="0"/>
                        </a:rPr>
                        <a:t>+64,0</a:t>
                      </a:r>
                      <a:endParaRPr lang="ca-ES" sz="1400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latin typeface="Bariol Regular" panose="02000506040000020003" pitchFamily="50" charset="0"/>
                        </a:rPr>
                        <a:t>+46 </a:t>
                      </a:r>
                      <a:r>
                        <a:rPr lang="es-ES" sz="1400" dirty="0">
                          <a:latin typeface="Bariol Regular" panose="02000506040000020003" pitchFamily="50" charset="0"/>
                        </a:rPr>
                        <a:t>%</a:t>
                      </a:r>
                      <a:endParaRPr lang="ca-ES" sz="1400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029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sz="1400" noProof="0" dirty="0">
                          <a:latin typeface="Bariol Regular" panose="02000506040000020003" pitchFamily="50" charset="0"/>
                        </a:rPr>
                        <a:t>Altres ens territorials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Bariol Regular" panose="02000506040000020003" pitchFamily="50" charset="0"/>
                        </a:rPr>
                        <a:t>2,7</a:t>
                      </a:r>
                      <a:endParaRPr lang="ca-ES" sz="1400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latin typeface="Bariol Regular" panose="02000506040000020003" pitchFamily="50" charset="0"/>
                        </a:rPr>
                        <a:t>3,4</a:t>
                      </a:r>
                      <a:endParaRPr lang="ca-ES" sz="1400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latin typeface="Bariol Regular" panose="02000506040000020003" pitchFamily="50" charset="0"/>
                        </a:rPr>
                        <a:t>+0,7</a:t>
                      </a:r>
                      <a:endParaRPr lang="ca-ES" sz="1400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latin typeface="Bariol Regular" panose="02000506040000020003" pitchFamily="50" charset="0"/>
                        </a:rPr>
                        <a:t>+28</a:t>
                      </a:r>
                      <a:r>
                        <a:rPr lang="es-ES" sz="1400" baseline="0" dirty="0" smtClean="0">
                          <a:latin typeface="Bariol Regular" panose="02000506040000020003" pitchFamily="50" charset="0"/>
                        </a:rPr>
                        <a:t> </a:t>
                      </a:r>
                      <a:r>
                        <a:rPr lang="es-ES" sz="1400" baseline="0" dirty="0">
                          <a:latin typeface="Bariol Regular" panose="02000506040000020003" pitchFamily="50" charset="0"/>
                        </a:rPr>
                        <a:t>%</a:t>
                      </a:r>
                      <a:endParaRPr lang="ca-ES" sz="1400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003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sz="1400" noProof="0" dirty="0">
                          <a:latin typeface="Bariol Regular" panose="02000506040000020003" pitchFamily="50" charset="0"/>
                        </a:rPr>
                        <a:t>Consells insulars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Bariol Regular" panose="02000506040000020003" pitchFamily="50" charset="0"/>
                        </a:rPr>
                        <a:t>632,7</a:t>
                      </a:r>
                      <a:endParaRPr lang="ca-ES" sz="1400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latin typeface="Bariol Regular" panose="02000506040000020003" pitchFamily="50" charset="0"/>
                        </a:rPr>
                        <a:t>657,2</a:t>
                      </a:r>
                      <a:endParaRPr lang="ca-ES" sz="1400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latin typeface="Bariol Regular" panose="02000506040000020003" pitchFamily="50" charset="0"/>
                        </a:rPr>
                        <a:t>+33,5</a:t>
                      </a:r>
                      <a:endParaRPr lang="ca-ES" sz="1400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latin typeface="Bariol Regular" panose="02000506040000020003" pitchFamily="50" charset="0"/>
                        </a:rPr>
                        <a:t>+5 </a:t>
                      </a:r>
                      <a:r>
                        <a:rPr lang="es-ES" sz="1400" dirty="0">
                          <a:latin typeface="Bariol Regular" panose="02000506040000020003" pitchFamily="50" charset="0"/>
                        </a:rPr>
                        <a:t>%</a:t>
                      </a:r>
                      <a:endParaRPr lang="ca-ES" sz="1400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5988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sz="1400" noProof="0" dirty="0">
                          <a:latin typeface="Bariol Regular" panose="02000506040000020003" pitchFamily="50" charset="0"/>
                        </a:rPr>
                        <a:t>Empreses publiques</a:t>
                      </a:r>
                      <a:r>
                        <a:rPr lang="ca-ES" sz="1400" baseline="0" noProof="0" dirty="0">
                          <a:latin typeface="Bariol Regular" panose="02000506040000020003" pitchFamily="50" charset="0"/>
                        </a:rPr>
                        <a:t> i ens de corporacions locals</a:t>
                      </a:r>
                      <a:endParaRPr lang="ca-ES" sz="1400" noProof="0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Bariol Regular" panose="02000506040000020003" pitchFamily="50" charset="0"/>
                        </a:rPr>
                        <a:t>36,1</a:t>
                      </a:r>
                      <a:endParaRPr lang="ca-ES" sz="1400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latin typeface="Bariol Regular" panose="02000506040000020003" pitchFamily="50" charset="0"/>
                        </a:rPr>
                        <a:t>41,0</a:t>
                      </a:r>
                      <a:endParaRPr lang="ca-ES" sz="1400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latin typeface="Bariol Regular" panose="02000506040000020003" pitchFamily="50" charset="0"/>
                        </a:rPr>
                        <a:t>+4,9</a:t>
                      </a:r>
                      <a:endParaRPr lang="ca-ES" sz="1400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latin typeface="Bariol Regular" panose="02000506040000020003" pitchFamily="50" charset="0"/>
                        </a:rPr>
                        <a:t>+14 </a:t>
                      </a:r>
                      <a:r>
                        <a:rPr lang="es-ES" sz="1400" dirty="0">
                          <a:latin typeface="Bariol Regular" panose="02000506040000020003" pitchFamily="50" charset="0"/>
                        </a:rPr>
                        <a:t>%</a:t>
                      </a:r>
                      <a:endParaRPr lang="ca-ES" sz="1400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22642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sz="1400" b="1" noProof="0" dirty="0">
                          <a:latin typeface="Bariol Regular" panose="02000506040000020003" pitchFamily="50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>
                          <a:latin typeface="Bariol Regular" panose="02000506040000020003" pitchFamily="50" charset="0"/>
                        </a:rPr>
                        <a:t>802,5</a:t>
                      </a:r>
                      <a:endParaRPr lang="ca-ES" sz="1400" b="1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latin typeface="Bariol Regular" panose="02000506040000020003" pitchFamily="50" charset="0"/>
                        </a:rPr>
                        <a:t>905,6</a:t>
                      </a:r>
                      <a:endParaRPr lang="ca-ES" sz="1400" b="1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latin typeface="Bariol Regular" panose="02000506040000020003" pitchFamily="50" charset="0"/>
                        </a:rPr>
                        <a:t>+103,1</a:t>
                      </a:r>
                      <a:endParaRPr lang="ca-ES" sz="1400" b="1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latin typeface="Bariol Regular" panose="02000506040000020003" pitchFamily="50" charset="0"/>
                        </a:rPr>
                        <a:t>+13 </a:t>
                      </a:r>
                      <a:r>
                        <a:rPr lang="es-ES" sz="1400" b="1" dirty="0">
                          <a:latin typeface="Bariol Regular" panose="02000506040000020003" pitchFamily="50" charset="0"/>
                        </a:rPr>
                        <a:t>%</a:t>
                      </a:r>
                      <a:endParaRPr lang="ca-ES" sz="1400" b="1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654875"/>
                  </a:ext>
                </a:extLst>
              </a:tr>
            </a:tbl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120122"/>
              </p:ext>
            </p:extLst>
          </p:nvPr>
        </p:nvGraphicFramePr>
        <p:xfrm>
          <a:off x="1056443" y="4366491"/>
          <a:ext cx="7935155" cy="1725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9843">
                  <a:extLst>
                    <a:ext uri="{9D8B030D-6E8A-4147-A177-3AD203B41FA5}">
                      <a16:colId xmlns:a16="http://schemas.microsoft.com/office/drawing/2014/main" val="3245545967"/>
                    </a:ext>
                  </a:extLst>
                </a:gridCol>
                <a:gridCol w="958789">
                  <a:extLst>
                    <a:ext uri="{9D8B030D-6E8A-4147-A177-3AD203B41FA5}">
                      <a16:colId xmlns:a16="http://schemas.microsoft.com/office/drawing/2014/main" val="1189223327"/>
                    </a:ext>
                  </a:extLst>
                </a:gridCol>
                <a:gridCol w="967666">
                  <a:extLst>
                    <a:ext uri="{9D8B030D-6E8A-4147-A177-3AD203B41FA5}">
                      <a16:colId xmlns:a16="http://schemas.microsoft.com/office/drawing/2014/main" val="728966285"/>
                    </a:ext>
                  </a:extLst>
                </a:gridCol>
                <a:gridCol w="1340528">
                  <a:extLst>
                    <a:ext uri="{9D8B030D-6E8A-4147-A177-3AD203B41FA5}">
                      <a16:colId xmlns:a16="http://schemas.microsoft.com/office/drawing/2014/main" val="917106194"/>
                    </a:ext>
                  </a:extLst>
                </a:gridCol>
                <a:gridCol w="1028329">
                  <a:extLst>
                    <a:ext uri="{9D8B030D-6E8A-4147-A177-3AD203B41FA5}">
                      <a16:colId xmlns:a16="http://schemas.microsoft.com/office/drawing/2014/main" val="5269167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a-ES" sz="1400" noProof="0" dirty="0">
                          <a:latin typeface="Bariol Regular" panose="02000506040000020003" pitchFamily="50" charset="0"/>
                        </a:rPr>
                        <a:t>Sector públic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Bariol Regular" panose="02000506040000020003" pitchFamily="50" charset="0"/>
                        </a:rPr>
                        <a:t>2023</a:t>
                      </a:r>
                      <a:endParaRPr lang="ca-ES" sz="1400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Bariol Regular" panose="02000506040000020003" pitchFamily="50" charset="0"/>
                        </a:rPr>
                        <a:t>2024</a:t>
                      </a:r>
                      <a:endParaRPr lang="ca-ES" sz="1400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noProof="0" dirty="0">
                          <a:latin typeface="Bariol Regular" panose="02000506040000020003" pitchFamily="50" charset="0"/>
                        </a:rPr>
                        <a:t>Variació 23/24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noProof="0" dirty="0">
                          <a:latin typeface="Bariol Regular" panose="02000506040000020003" pitchFamily="50" charset="0"/>
                        </a:rPr>
                        <a:t>% Variació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2779995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r>
                        <a:rPr lang="ca-ES" sz="1400" noProof="0" dirty="0">
                          <a:latin typeface="Bariol Regular" panose="02000506040000020003" pitchFamily="50" charset="0"/>
                        </a:rPr>
                        <a:t>Concertació</a:t>
                      </a:r>
                      <a:r>
                        <a:rPr lang="ca-ES" sz="1400" baseline="0" noProof="0" dirty="0">
                          <a:latin typeface="Bariol Regular" panose="02000506040000020003" pitchFamily="50" charset="0"/>
                        </a:rPr>
                        <a:t> amb entitats privades</a:t>
                      </a:r>
                      <a:endParaRPr lang="ca-ES" sz="1400" noProof="0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Bariol Regular" panose="02000506040000020003" pitchFamily="50" charset="0"/>
                        </a:rPr>
                        <a:t>242,2</a:t>
                      </a:r>
                      <a:endParaRPr lang="ca-ES" sz="1400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latin typeface="Bariol Regular" panose="02000506040000020003" pitchFamily="50" charset="0"/>
                        </a:rPr>
                        <a:t>251,1</a:t>
                      </a:r>
                      <a:endParaRPr lang="ca-ES" sz="1400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latin typeface="Bariol Regular" panose="02000506040000020003" pitchFamily="50" charset="0"/>
                        </a:rPr>
                        <a:t>+8,9</a:t>
                      </a:r>
                      <a:endParaRPr lang="ca-ES" sz="1400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latin typeface="Bariol Regular" panose="02000506040000020003" pitchFamily="50" charset="0"/>
                        </a:rPr>
                        <a:t>+4 </a:t>
                      </a:r>
                      <a:r>
                        <a:rPr lang="es-ES" sz="1400" dirty="0">
                          <a:latin typeface="Bariol Regular" panose="02000506040000020003" pitchFamily="50" charset="0"/>
                        </a:rPr>
                        <a:t>%</a:t>
                      </a:r>
                      <a:endParaRPr lang="ca-ES" sz="1400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029020"/>
                  </a:ext>
                </a:extLst>
              </a:tr>
              <a:tr h="427562">
                <a:tc>
                  <a:txBody>
                    <a:bodyPr/>
                    <a:lstStyle/>
                    <a:p>
                      <a:r>
                        <a:rPr lang="ca-ES" sz="1400" noProof="0" dirty="0">
                          <a:latin typeface="Bariol Regular" panose="02000506040000020003" pitchFamily="50" charset="0"/>
                        </a:rPr>
                        <a:t>Transferències</a:t>
                      </a:r>
                      <a:r>
                        <a:rPr lang="ca-ES" sz="1400" baseline="0" noProof="0" dirty="0">
                          <a:latin typeface="Bariol Regular" panose="02000506040000020003" pitchFamily="50" charset="0"/>
                        </a:rPr>
                        <a:t> a empreses privades</a:t>
                      </a:r>
                      <a:endParaRPr lang="ca-ES" sz="1400" noProof="0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latin typeface="Bariol Regular" panose="02000506040000020003" pitchFamily="50" charset="0"/>
                        </a:rPr>
                        <a:t>142,8</a:t>
                      </a:r>
                      <a:endParaRPr lang="ca-ES" sz="1400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latin typeface="Bariol Regular" panose="02000506040000020003" pitchFamily="50" charset="0"/>
                        </a:rPr>
                        <a:t>222,1</a:t>
                      </a:r>
                      <a:endParaRPr lang="ca-ES" sz="1400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latin typeface="Bariol Regular" panose="02000506040000020003" pitchFamily="50" charset="0"/>
                        </a:rPr>
                        <a:t>+79,3</a:t>
                      </a:r>
                      <a:endParaRPr lang="ca-ES" sz="1400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latin typeface="Bariol Regular" panose="02000506040000020003" pitchFamily="50" charset="0"/>
                        </a:rPr>
                        <a:t>+56</a:t>
                      </a:r>
                      <a:r>
                        <a:rPr lang="es-ES" sz="1400" baseline="0" dirty="0" smtClean="0">
                          <a:latin typeface="Bariol Regular" panose="02000506040000020003" pitchFamily="50" charset="0"/>
                        </a:rPr>
                        <a:t> </a:t>
                      </a:r>
                      <a:r>
                        <a:rPr lang="es-ES" sz="1400" baseline="0" dirty="0">
                          <a:latin typeface="Bariol Regular" panose="02000506040000020003" pitchFamily="50" charset="0"/>
                        </a:rPr>
                        <a:t>%</a:t>
                      </a:r>
                      <a:endParaRPr lang="ca-ES" sz="1400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3803023"/>
                  </a:ext>
                </a:extLst>
              </a:tr>
              <a:tr h="463550">
                <a:tc>
                  <a:txBody>
                    <a:bodyPr/>
                    <a:lstStyle/>
                    <a:p>
                      <a:r>
                        <a:rPr lang="es-ES" sz="1400" b="1" noProof="0" dirty="0">
                          <a:latin typeface="Bariol Regular" panose="02000506040000020003" pitchFamily="50" charset="0"/>
                        </a:rPr>
                        <a:t>TOTAL</a:t>
                      </a:r>
                      <a:endParaRPr lang="ca-ES" sz="1400" b="1" noProof="0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latin typeface="Bariol Regular" panose="02000506040000020003" pitchFamily="50" charset="0"/>
                        </a:rPr>
                        <a:t>385</a:t>
                      </a:r>
                      <a:endParaRPr lang="ca-ES" sz="1400" b="1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latin typeface="Bariol Regular" panose="02000506040000020003" pitchFamily="50" charset="0"/>
                        </a:rPr>
                        <a:t>473,2</a:t>
                      </a:r>
                      <a:endParaRPr lang="ca-ES" sz="1400" b="1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latin typeface="Bariol Regular" panose="02000506040000020003" pitchFamily="50" charset="0"/>
                        </a:rPr>
                        <a:t>+88,2</a:t>
                      </a:r>
                      <a:endParaRPr lang="ca-ES" sz="1400" b="1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latin typeface="Bariol Regular" panose="02000506040000020003" pitchFamily="50" charset="0"/>
                        </a:rPr>
                        <a:t>+22,9 </a:t>
                      </a:r>
                      <a:r>
                        <a:rPr lang="es-ES" sz="1400" b="1" dirty="0">
                          <a:latin typeface="Bariol Regular" panose="02000506040000020003" pitchFamily="50" charset="0"/>
                        </a:rPr>
                        <a:t>%</a:t>
                      </a:r>
                      <a:endParaRPr lang="ca-ES" sz="1400" b="1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1742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4070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to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534" y="-187280"/>
            <a:ext cx="9491070" cy="7934279"/>
          </a:xfrm>
          <a:prstGeom prst="rect">
            <a:avLst/>
          </a:prstGeom>
        </p:spPr>
      </p:pic>
      <p:pic>
        <p:nvPicPr>
          <p:cNvPr id="5" name="Imagen 4" descr="patr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906" y="-162640"/>
            <a:ext cx="9849812" cy="702064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74699" y="38100"/>
            <a:ext cx="73956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Bariol Bold"/>
                <a:cs typeface="Bariol Bold"/>
              </a:rPr>
              <a:t>Finançament consells insulars 2024</a:t>
            </a:r>
          </a:p>
        </p:txBody>
      </p:sp>
      <p:sp>
        <p:nvSpPr>
          <p:cNvPr id="2" name="Rectángulo 1"/>
          <p:cNvSpPr/>
          <p:nvPr/>
        </p:nvSpPr>
        <p:spPr>
          <a:xfrm>
            <a:off x="-248057" y="707886"/>
            <a:ext cx="9491070" cy="6240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/>
              <a:t>€</a:t>
            </a:r>
            <a:endParaRPr lang="es-ES"/>
          </a:p>
        </p:txBody>
      </p:sp>
      <p:pic>
        <p:nvPicPr>
          <p:cNvPr id="8" name="Imagen 7" descr="logo_pp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7" y="920751"/>
            <a:ext cx="457561" cy="262254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8072500" y="0"/>
            <a:ext cx="91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dirty="0" smtClean="0">
                <a:solidFill>
                  <a:schemeClr val="bg1"/>
                </a:solidFill>
                <a:latin typeface="Bariol Thin"/>
                <a:cs typeface="Bariol Thin"/>
              </a:rPr>
              <a:t>18</a:t>
            </a:r>
            <a:endParaRPr lang="es-ES" sz="4000" dirty="0">
              <a:solidFill>
                <a:schemeClr val="bg1"/>
              </a:solidFill>
              <a:latin typeface="Bariol Thin"/>
              <a:cs typeface="Bariol Thin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045042" y="4520827"/>
            <a:ext cx="1269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+ X,X %</a:t>
            </a:r>
            <a:endParaRPr lang="ca-ES" sz="2800" dirty="0">
              <a:solidFill>
                <a:schemeClr val="bg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266" y="2486367"/>
            <a:ext cx="5392647" cy="3668926"/>
          </a:xfrm>
          <a:prstGeom prst="rect">
            <a:avLst/>
          </a:prstGeom>
        </p:spPr>
      </p:pic>
      <p:sp>
        <p:nvSpPr>
          <p:cNvPr id="9" name="Rectángulo redondeado 8"/>
          <p:cNvSpPr/>
          <p:nvPr/>
        </p:nvSpPr>
        <p:spPr>
          <a:xfrm>
            <a:off x="7047127" y="3352385"/>
            <a:ext cx="1748901" cy="736846"/>
          </a:xfrm>
          <a:prstGeom prst="round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2" name="CuadroTexto 11"/>
          <p:cNvSpPr txBox="1"/>
          <p:nvPr/>
        </p:nvSpPr>
        <p:spPr>
          <a:xfrm>
            <a:off x="7047128" y="3453419"/>
            <a:ext cx="17489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b="1" dirty="0">
                <a:latin typeface="Bariol Regular" panose="02000506040000020003" pitchFamily="50" charset="0"/>
              </a:rPr>
              <a:t>Menorca </a:t>
            </a:r>
            <a:r>
              <a:rPr lang="es-ES" sz="1500" b="1" dirty="0" smtClean="0">
                <a:latin typeface="Bariol Regular" panose="02000506040000020003" pitchFamily="50" charset="0"/>
              </a:rPr>
              <a:t>75,2 </a:t>
            </a:r>
            <a:r>
              <a:rPr lang="es-ES" sz="1500" b="1" dirty="0">
                <a:latin typeface="Bariol Regular" panose="02000506040000020003" pitchFamily="50" charset="0"/>
              </a:rPr>
              <a:t>M€</a:t>
            </a:r>
          </a:p>
          <a:p>
            <a:pPr algn="ctr"/>
            <a:r>
              <a:rPr lang="es-ES" sz="1500" dirty="0">
                <a:latin typeface="Bariol Regular" panose="02000506040000020003" pitchFamily="50" charset="0"/>
              </a:rPr>
              <a:t>+ </a:t>
            </a:r>
            <a:r>
              <a:rPr lang="es-ES" sz="1500" dirty="0" smtClean="0">
                <a:latin typeface="Bariol Regular" panose="02000506040000020003" pitchFamily="50" charset="0"/>
              </a:rPr>
              <a:t>3,7 </a:t>
            </a:r>
            <a:r>
              <a:rPr lang="es-ES" sz="1500" dirty="0">
                <a:latin typeface="Bariol Regular" panose="02000506040000020003" pitchFamily="50" charset="0"/>
              </a:rPr>
              <a:t>M€</a:t>
            </a:r>
            <a:endParaRPr lang="ca-ES" sz="1500" dirty="0">
              <a:latin typeface="Bariol Regular" panose="02000506040000020003" pitchFamily="50" charset="0"/>
            </a:endParaRPr>
          </a:p>
        </p:txBody>
      </p:sp>
      <p:sp>
        <p:nvSpPr>
          <p:cNvPr id="13" name="Rectángulo redondeado 12"/>
          <p:cNvSpPr/>
          <p:nvPr/>
        </p:nvSpPr>
        <p:spPr>
          <a:xfrm>
            <a:off x="6089818" y="4877403"/>
            <a:ext cx="1748901" cy="736846"/>
          </a:xfrm>
          <a:prstGeom prst="round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4" name="CuadroTexto 13"/>
          <p:cNvSpPr txBox="1"/>
          <p:nvPr/>
        </p:nvSpPr>
        <p:spPr>
          <a:xfrm>
            <a:off x="6089819" y="4978437"/>
            <a:ext cx="17489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b="1" dirty="0">
                <a:latin typeface="Bariol Regular" panose="02000506040000020003" pitchFamily="50" charset="0"/>
              </a:rPr>
              <a:t>Mallorca </a:t>
            </a:r>
            <a:r>
              <a:rPr lang="es-ES" sz="1500" b="1" dirty="0" smtClean="0">
                <a:latin typeface="Bariol Regular" panose="02000506040000020003" pitchFamily="50" charset="0"/>
              </a:rPr>
              <a:t>411,5 </a:t>
            </a:r>
            <a:r>
              <a:rPr lang="es-ES" sz="1500" b="1" dirty="0">
                <a:latin typeface="Bariol Regular" panose="02000506040000020003" pitchFamily="50" charset="0"/>
              </a:rPr>
              <a:t>M€</a:t>
            </a:r>
          </a:p>
          <a:p>
            <a:pPr algn="ctr"/>
            <a:r>
              <a:rPr lang="es-ES" sz="1500" dirty="0">
                <a:latin typeface="Bariol Regular" panose="02000506040000020003" pitchFamily="50" charset="0"/>
              </a:rPr>
              <a:t>+ </a:t>
            </a:r>
            <a:r>
              <a:rPr lang="es-ES" sz="1500" dirty="0" smtClean="0">
                <a:latin typeface="Bariol Regular" panose="02000506040000020003" pitchFamily="50" charset="0"/>
              </a:rPr>
              <a:t>19 </a:t>
            </a:r>
            <a:r>
              <a:rPr lang="es-ES" sz="1500" dirty="0">
                <a:latin typeface="Bariol Regular" panose="02000506040000020003" pitchFamily="50" charset="0"/>
              </a:rPr>
              <a:t>M€</a:t>
            </a:r>
            <a:endParaRPr lang="ca-ES" sz="1500" dirty="0">
              <a:latin typeface="Bariol Regular" panose="02000506040000020003" pitchFamily="50" charset="0"/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3880476" y="5839277"/>
            <a:ext cx="1846294" cy="736846"/>
          </a:xfrm>
          <a:prstGeom prst="round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6" name="CuadroTexto 15"/>
          <p:cNvSpPr txBox="1"/>
          <p:nvPr/>
        </p:nvSpPr>
        <p:spPr>
          <a:xfrm>
            <a:off x="3880475" y="5940311"/>
            <a:ext cx="18462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b="1" dirty="0">
                <a:latin typeface="Bariol Regular" panose="02000506040000020003" pitchFamily="50" charset="0"/>
              </a:rPr>
              <a:t>Formentera </a:t>
            </a:r>
            <a:r>
              <a:rPr lang="es-ES" sz="1500" b="1" dirty="0" smtClean="0">
                <a:latin typeface="Bariol Regular" panose="02000506040000020003" pitchFamily="50" charset="0"/>
              </a:rPr>
              <a:t>12,1 </a:t>
            </a:r>
            <a:r>
              <a:rPr lang="es-ES" sz="1500" b="1" dirty="0">
                <a:latin typeface="Bariol Regular" panose="02000506040000020003" pitchFamily="50" charset="0"/>
              </a:rPr>
              <a:t>M€</a:t>
            </a:r>
          </a:p>
          <a:p>
            <a:pPr algn="ctr"/>
            <a:r>
              <a:rPr lang="es-ES" sz="1500" dirty="0">
                <a:latin typeface="Bariol Regular" panose="02000506040000020003" pitchFamily="50" charset="0"/>
              </a:rPr>
              <a:t>+ </a:t>
            </a:r>
            <a:r>
              <a:rPr lang="es-ES" sz="1500" dirty="0" smtClean="0">
                <a:latin typeface="Bariol Regular" panose="02000506040000020003" pitchFamily="50" charset="0"/>
              </a:rPr>
              <a:t>0,6 </a:t>
            </a:r>
            <a:r>
              <a:rPr lang="es-ES" sz="1500" dirty="0">
                <a:latin typeface="Bariol Regular" panose="02000506040000020003" pitchFamily="50" charset="0"/>
              </a:rPr>
              <a:t>M€</a:t>
            </a:r>
            <a:endParaRPr lang="ca-ES" sz="1500" dirty="0">
              <a:latin typeface="Bariol Regular" panose="02000506040000020003" pitchFamily="50" charset="0"/>
            </a:endParaRPr>
          </a:p>
        </p:txBody>
      </p:sp>
      <p:sp>
        <p:nvSpPr>
          <p:cNvPr id="17" name="Rectángulo redondeado 16"/>
          <p:cNvSpPr/>
          <p:nvPr/>
        </p:nvSpPr>
        <p:spPr>
          <a:xfrm>
            <a:off x="1837571" y="3985475"/>
            <a:ext cx="1748901" cy="736846"/>
          </a:xfrm>
          <a:prstGeom prst="round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8" name="CuadroTexto 17"/>
          <p:cNvSpPr txBox="1"/>
          <p:nvPr/>
        </p:nvSpPr>
        <p:spPr>
          <a:xfrm>
            <a:off x="1837572" y="4086509"/>
            <a:ext cx="17489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500" b="1" dirty="0">
                <a:latin typeface="Bariol Regular" panose="02000506040000020003" pitchFamily="50" charset="0"/>
              </a:rPr>
              <a:t>Eivissa </a:t>
            </a:r>
            <a:r>
              <a:rPr lang="ca-ES" sz="1500" b="1" dirty="0" smtClean="0">
                <a:latin typeface="Bariol Regular" panose="02000506040000020003" pitchFamily="50" charset="0"/>
              </a:rPr>
              <a:t>82,3 </a:t>
            </a:r>
            <a:r>
              <a:rPr lang="ca-ES" sz="1500" b="1" dirty="0">
                <a:latin typeface="Bariol Regular" panose="02000506040000020003" pitchFamily="50" charset="0"/>
              </a:rPr>
              <a:t>M€</a:t>
            </a:r>
          </a:p>
          <a:p>
            <a:pPr algn="ctr"/>
            <a:r>
              <a:rPr lang="es-ES" sz="1500" dirty="0">
                <a:latin typeface="Bariol Regular" panose="02000506040000020003" pitchFamily="50" charset="0"/>
              </a:rPr>
              <a:t>+ </a:t>
            </a:r>
            <a:r>
              <a:rPr lang="es-ES" sz="1500" dirty="0" smtClean="0">
                <a:latin typeface="Bariol Regular" panose="02000506040000020003" pitchFamily="50" charset="0"/>
              </a:rPr>
              <a:t>4,5 </a:t>
            </a:r>
            <a:r>
              <a:rPr lang="es-ES" sz="1500" dirty="0">
                <a:latin typeface="Bariol Regular" panose="02000506040000020003" pitchFamily="50" charset="0"/>
              </a:rPr>
              <a:t>M€</a:t>
            </a:r>
            <a:endParaRPr lang="ca-ES" sz="1500" dirty="0">
              <a:latin typeface="Bariol Regular" panose="02000506040000020003" pitchFamily="50" charset="0"/>
            </a:endParaRPr>
          </a:p>
        </p:txBody>
      </p:sp>
      <p:sp>
        <p:nvSpPr>
          <p:cNvPr id="19" name="Rectángulo redondeado 18"/>
          <p:cNvSpPr/>
          <p:nvPr/>
        </p:nvSpPr>
        <p:spPr>
          <a:xfrm>
            <a:off x="987590" y="1435412"/>
            <a:ext cx="2711277" cy="1191335"/>
          </a:xfrm>
          <a:prstGeom prst="round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0" name="CuadroTexto 19"/>
          <p:cNvSpPr txBox="1"/>
          <p:nvPr/>
        </p:nvSpPr>
        <p:spPr>
          <a:xfrm>
            <a:off x="987591" y="1536447"/>
            <a:ext cx="26740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500" b="1" dirty="0">
                <a:latin typeface="Bariol Regular" panose="02000506040000020003" pitchFamily="50" charset="0"/>
              </a:rPr>
              <a:t>Augment del </a:t>
            </a:r>
            <a:r>
              <a:rPr lang="ca-ES" sz="1500" b="1" dirty="0" smtClean="0">
                <a:latin typeface="Bariol Regular" panose="02000506040000020003" pitchFamily="50" charset="0"/>
              </a:rPr>
              <a:t>5 </a:t>
            </a:r>
            <a:r>
              <a:rPr lang="ca-ES" sz="1500" b="1" dirty="0">
                <a:latin typeface="Bariol Regular" panose="02000506040000020003" pitchFamily="50" charset="0"/>
              </a:rPr>
              <a:t>% </a:t>
            </a:r>
            <a:r>
              <a:rPr lang="ca-ES" sz="1500" b="1" dirty="0" smtClean="0">
                <a:latin typeface="Bariol Regular" panose="02000506040000020003" pitchFamily="50" charset="0"/>
              </a:rPr>
              <a:t>(+27,8 </a:t>
            </a:r>
            <a:r>
              <a:rPr lang="ca-ES" sz="1500" b="1" dirty="0">
                <a:latin typeface="Bariol Regular" panose="02000506040000020003" pitchFamily="50" charset="0"/>
              </a:rPr>
              <a:t>M€) respecte a 2023: </a:t>
            </a:r>
            <a:r>
              <a:rPr lang="ca-ES" sz="1500" dirty="0">
                <a:latin typeface="Bariol Regular" panose="02000506040000020003" pitchFamily="50" charset="0"/>
              </a:rPr>
              <a:t>nou màxim històric del finançament dels consells insulars per a l’any 2024</a:t>
            </a:r>
          </a:p>
        </p:txBody>
      </p:sp>
      <p:sp>
        <p:nvSpPr>
          <p:cNvPr id="21" name="Flecha derecha 20"/>
          <p:cNvSpPr/>
          <p:nvPr/>
        </p:nvSpPr>
        <p:spPr>
          <a:xfrm>
            <a:off x="3825215" y="1788763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3" name="Elipse 22"/>
          <p:cNvSpPr/>
          <p:nvPr/>
        </p:nvSpPr>
        <p:spPr>
          <a:xfrm>
            <a:off x="5033639" y="1536447"/>
            <a:ext cx="2130641" cy="10903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4" name="CuadroTexto 23"/>
          <p:cNvSpPr txBox="1"/>
          <p:nvPr/>
        </p:nvSpPr>
        <p:spPr>
          <a:xfrm>
            <a:off x="5382369" y="1776625"/>
            <a:ext cx="1512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  <a:latin typeface="Bariol Regular" panose="02000506040000020003" pitchFamily="50" charset="0"/>
              </a:rPr>
              <a:t>581,1 </a:t>
            </a:r>
            <a:r>
              <a:rPr lang="es-ES" sz="2800" dirty="0">
                <a:solidFill>
                  <a:schemeClr val="bg1"/>
                </a:solidFill>
                <a:latin typeface="Bariol Regular" panose="02000506040000020003" pitchFamily="50" charset="0"/>
              </a:rPr>
              <a:t>M€ </a:t>
            </a:r>
            <a:endParaRPr lang="ca-ES" sz="2800" dirty="0">
              <a:solidFill>
                <a:schemeClr val="bg1"/>
              </a:solidFill>
              <a:latin typeface="Bariol Regular" panose="02000506040000020003" pitchFamily="50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882741" y="835248"/>
            <a:ext cx="29424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200" i="1" dirty="0">
                <a:latin typeface="Bariol Regular" panose="02000506040000020003" pitchFamily="50" charset="0"/>
              </a:rPr>
              <a:t>Transferències derivades de la Llei 3/2014</a:t>
            </a:r>
          </a:p>
        </p:txBody>
      </p:sp>
    </p:spTree>
    <p:extLst>
      <p:ext uri="{BB962C8B-B14F-4D97-AF65-F5344CB8AC3E}">
        <p14:creationId xmlns:p14="http://schemas.microsoft.com/office/powerpoint/2010/main" val="2751680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to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534" y="-187280"/>
            <a:ext cx="9491070" cy="7934279"/>
          </a:xfrm>
          <a:prstGeom prst="rect">
            <a:avLst/>
          </a:prstGeom>
        </p:spPr>
      </p:pic>
      <p:pic>
        <p:nvPicPr>
          <p:cNvPr id="5" name="Imagen 4" descr="patr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906" y="-162640"/>
            <a:ext cx="9849812" cy="702064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74699" y="38100"/>
            <a:ext cx="73956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riol Bold"/>
                <a:cs typeface="Bariol Bold"/>
              </a:rPr>
              <a:t>Pressupost consolidat</a:t>
            </a:r>
            <a:endParaRPr lang="ca-ES" sz="3000" dirty="0">
              <a:solidFill>
                <a:schemeClr val="tx1">
                  <a:lumMod val="50000"/>
                  <a:lumOff val="50000"/>
                </a:schemeClr>
              </a:solidFill>
              <a:latin typeface="Bariol Bold"/>
              <a:cs typeface="Bariol Bold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-248057" y="734520"/>
            <a:ext cx="9491070" cy="6240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/>
              <a:t>€</a:t>
            </a:r>
            <a:endParaRPr lang="es-ES"/>
          </a:p>
        </p:txBody>
      </p:sp>
      <p:pic>
        <p:nvPicPr>
          <p:cNvPr id="8" name="Imagen 7" descr="logo_pp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7" y="920751"/>
            <a:ext cx="457561" cy="262254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8072500" y="0"/>
            <a:ext cx="91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dirty="0" smtClean="0">
                <a:solidFill>
                  <a:schemeClr val="bg1"/>
                </a:solidFill>
                <a:latin typeface="Bariol Thin"/>
                <a:cs typeface="Bariol Thin"/>
              </a:rPr>
              <a:t>19</a:t>
            </a:r>
            <a:endParaRPr lang="es-ES" sz="4000" dirty="0">
              <a:solidFill>
                <a:schemeClr val="bg1"/>
              </a:solidFill>
              <a:latin typeface="Bariol Thin"/>
              <a:cs typeface="Bariol Thin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045042" y="4520827"/>
            <a:ext cx="1269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+ X,X %</a:t>
            </a:r>
            <a:endParaRPr lang="ca-ES" sz="2800" dirty="0">
              <a:solidFill>
                <a:schemeClr val="bg1"/>
              </a:solidFill>
            </a:endParaRPr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590568"/>
              </p:ext>
            </p:extLst>
          </p:nvPr>
        </p:nvGraphicFramePr>
        <p:xfrm>
          <a:off x="913067" y="920751"/>
          <a:ext cx="3983905" cy="5969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947">
                  <a:extLst>
                    <a:ext uri="{9D8B030D-6E8A-4147-A177-3AD203B41FA5}">
                      <a16:colId xmlns:a16="http://schemas.microsoft.com/office/drawing/2014/main" val="3935316063"/>
                    </a:ext>
                  </a:extLst>
                </a:gridCol>
                <a:gridCol w="559293">
                  <a:extLst>
                    <a:ext uri="{9D8B030D-6E8A-4147-A177-3AD203B41FA5}">
                      <a16:colId xmlns:a16="http://schemas.microsoft.com/office/drawing/2014/main" val="3332576193"/>
                    </a:ext>
                  </a:extLst>
                </a:gridCol>
                <a:gridCol w="594804">
                  <a:extLst>
                    <a:ext uri="{9D8B030D-6E8A-4147-A177-3AD203B41FA5}">
                      <a16:colId xmlns:a16="http://schemas.microsoft.com/office/drawing/2014/main" val="3294300674"/>
                    </a:ext>
                  </a:extLst>
                </a:gridCol>
                <a:gridCol w="541538">
                  <a:extLst>
                    <a:ext uri="{9D8B030D-6E8A-4147-A177-3AD203B41FA5}">
                      <a16:colId xmlns:a16="http://schemas.microsoft.com/office/drawing/2014/main" val="1770812134"/>
                    </a:ext>
                  </a:extLst>
                </a:gridCol>
                <a:gridCol w="662323">
                  <a:extLst>
                    <a:ext uri="{9D8B030D-6E8A-4147-A177-3AD203B41FA5}">
                      <a16:colId xmlns:a16="http://schemas.microsoft.com/office/drawing/2014/main" val="1687259931"/>
                    </a:ext>
                  </a:extLst>
                </a:gridCol>
              </a:tblGrid>
              <a:tr h="375731">
                <a:tc gridSpan="5">
                  <a:txBody>
                    <a:bodyPr/>
                    <a:lstStyle/>
                    <a:p>
                      <a:r>
                        <a:rPr lang="es-ES" sz="1600" dirty="0" smtClean="0">
                          <a:latin typeface="Bariol Regular" panose="02000506040000020003" pitchFamily="50" charset="0"/>
                        </a:rPr>
                        <a:t>PRESSUPOST INGRESSOS</a:t>
                      </a:r>
                      <a:endParaRPr lang="ca-ES" sz="1600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a-ES" sz="900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a-ES" sz="900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a-ES" sz="900" noProof="0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a-ES" sz="900" noProof="0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4046061"/>
                  </a:ext>
                </a:extLst>
              </a:tr>
              <a:tr h="375731">
                <a:tc>
                  <a:txBody>
                    <a:bodyPr/>
                    <a:lstStyle/>
                    <a:p>
                      <a:r>
                        <a:rPr lang="es-ES" sz="900" dirty="0" smtClean="0">
                          <a:latin typeface="Bariol Regular" panose="02000506040000020003" pitchFamily="50" charset="0"/>
                        </a:rPr>
                        <a:t>Capítol</a:t>
                      </a:r>
                      <a:endParaRPr lang="ca-ES" sz="900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 smtClean="0">
                          <a:latin typeface="Bariol Regular" panose="02000506040000020003" pitchFamily="50" charset="0"/>
                        </a:rPr>
                        <a:t>2023</a:t>
                      </a:r>
                      <a:endParaRPr lang="ca-ES" sz="900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 smtClean="0">
                          <a:latin typeface="Bariol Regular" panose="02000506040000020003" pitchFamily="50" charset="0"/>
                        </a:rPr>
                        <a:t>2024</a:t>
                      </a:r>
                      <a:endParaRPr lang="ca-ES" sz="900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 dirty="0" smtClean="0">
                          <a:latin typeface="Bariol Regular" panose="02000506040000020003" pitchFamily="50" charset="0"/>
                        </a:rPr>
                        <a:t>Var. 23/24</a:t>
                      </a:r>
                      <a:endParaRPr lang="ca-ES" sz="900" noProof="0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 dirty="0" smtClean="0">
                          <a:latin typeface="Bariol Regular" panose="02000506040000020003" pitchFamily="50" charset="0"/>
                        </a:rPr>
                        <a:t>Variació</a:t>
                      </a:r>
                      <a:endParaRPr lang="ca-ES" sz="900" noProof="0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57727"/>
                  </a:ext>
                </a:extLst>
              </a:tr>
              <a:tr h="375731">
                <a:tc>
                  <a:txBody>
                    <a:bodyPr/>
                    <a:lstStyle/>
                    <a:p>
                      <a:pPr algn="l"/>
                      <a:r>
                        <a:rPr lang="ca-ES" sz="900" noProof="0" dirty="0" smtClean="0">
                          <a:latin typeface="Bariol Regular" panose="02000506040000020003" pitchFamily="50" charset="0"/>
                        </a:rPr>
                        <a:t>1.- Imposts directes</a:t>
                      </a:r>
                      <a:endParaRPr lang="ca-ES" sz="900" noProof="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b="0" dirty="0" smtClean="0">
                          <a:latin typeface="Bariol Regular" panose="02000506040000020003" pitchFamily="50" charset="0"/>
                        </a:rPr>
                        <a:t>1.670,7</a:t>
                      </a:r>
                      <a:endParaRPr lang="ca-ES" sz="900" b="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 smtClean="0">
                          <a:latin typeface="Bariol Regular" panose="02000506040000020003" pitchFamily="50" charset="0"/>
                        </a:rPr>
                        <a:t>2.084,5</a:t>
                      </a:r>
                      <a:endParaRPr lang="ca-ES" sz="9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 smtClean="0">
                          <a:latin typeface="Bariol Regular" panose="02000506040000020003" pitchFamily="50" charset="0"/>
                        </a:rPr>
                        <a:t>413,8</a:t>
                      </a:r>
                      <a:endParaRPr lang="ca-ES" sz="9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smtClean="0">
                          <a:latin typeface="Bariol Regular" panose="02000506040000020003" pitchFamily="50" charset="0"/>
                        </a:rPr>
                        <a:t>+24</a:t>
                      </a:r>
                      <a:r>
                        <a:rPr lang="es-ES" sz="900" baseline="0" smtClean="0">
                          <a:latin typeface="Bariol Regular" panose="02000506040000020003" pitchFamily="50" charset="0"/>
                        </a:rPr>
                        <a:t> %</a:t>
                      </a:r>
                      <a:endParaRPr lang="ca-ES" sz="9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914066"/>
                  </a:ext>
                </a:extLst>
              </a:tr>
              <a:tr h="375731">
                <a:tc>
                  <a:txBody>
                    <a:bodyPr/>
                    <a:lstStyle/>
                    <a:p>
                      <a:pPr algn="l"/>
                      <a:r>
                        <a:rPr lang="ca-ES" sz="900" noProof="0" dirty="0" smtClean="0">
                          <a:latin typeface="Bariol Regular" panose="02000506040000020003" pitchFamily="50" charset="0"/>
                        </a:rPr>
                        <a:t>2.- Imposts indirectes</a:t>
                      </a:r>
                      <a:endParaRPr lang="ca-ES" sz="900" noProof="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b="0" dirty="0" smtClean="0">
                          <a:latin typeface="Bariol Regular" panose="02000506040000020003" pitchFamily="50" charset="0"/>
                        </a:rPr>
                        <a:t>3.324,2</a:t>
                      </a:r>
                      <a:endParaRPr lang="ca-ES" sz="900" b="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 smtClean="0">
                          <a:latin typeface="Bariol Regular" panose="02000506040000020003" pitchFamily="50" charset="0"/>
                        </a:rPr>
                        <a:t>3.370,4</a:t>
                      </a:r>
                      <a:endParaRPr lang="ca-ES" sz="9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smtClean="0">
                          <a:latin typeface="Bariol Regular" panose="02000506040000020003" pitchFamily="50" charset="0"/>
                        </a:rPr>
                        <a:t>46,2</a:t>
                      </a:r>
                      <a:endParaRPr lang="ca-ES" sz="9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smtClean="0">
                          <a:latin typeface="Bariol Regular" panose="02000506040000020003" pitchFamily="50" charset="0"/>
                        </a:rPr>
                        <a:t>+1,4</a:t>
                      </a:r>
                      <a:r>
                        <a:rPr lang="es-ES" sz="900" baseline="0" smtClean="0">
                          <a:latin typeface="Bariol Regular" panose="02000506040000020003" pitchFamily="50" charset="0"/>
                        </a:rPr>
                        <a:t> %</a:t>
                      </a:r>
                      <a:endParaRPr lang="ca-ES" sz="9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282471"/>
                  </a:ext>
                </a:extLst>
              </a:tr>
              <a:tr h="375731">
                <a:tc>
                  <a:txBody>
                    <a:bodyPr/>
                    <a:lstStyle/>
                    <a:p>
                      <a:pPr algn="l"/>
                      <a:r>
                        <a:rPr lang="ca-ES" sz="900" noProof="0" dirty="0" smtClean="0">
                          <a:latin typeface="Bariol Regular" panose="02000506040000020003" pitchFamily="50" charset="0"/>
                        </a:rPr>
                        <a:t>3.- Taxes, preus públics i altres ingressos</a:t>
                      </a:r>
                      <a:endParaRPr lang="ca-ES" sz="900" noProof="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b="0" dirty="0" smtClean="0">
                          <a:latin typeface="Bariol Regular" panose="02000506040000020003" pitchFamily="50" charset="0"/>
                        </a:rPr>
                        <a:t>172,1</a:t>
                      </a:r>
                      <a:endParaRPr lang="ca-ES" sz="900" b="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 smtClean="0">
                          <a:latin typeface="Bariol Regular" panose="02000506040000020003" pitchFamily="50" charset="0"/>
                        </a:rPr>
                        <a:t>218</a:t>
                      </a:r>
                      <a:endParaRPr lang="ca-ES" sz="9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 smtClean="0">
                          <a:latin typeface="Bariol Regular" panose="02000506040000020003" pitchFamily="50" charset="0"/>
                        </a:rPr>
                        <a:t>45,9</a:t>
                      </a:r>
                      <a:endParaRPr lang="ca-ES" sz="9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 smtClean="0">
                          <a:latin typeface="Bariol Regular" panose="02000506040000020003" pitchFamily="50" charset="0"/>
                        </a:rPr>
                        <a:t>+26,6 %</a:t>
                      </a:r>
                      <a:endParaRPr lang="ca-ES" sz="9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664006"/>
                  </a:ext>
                </a:extLst>
              </a:tr>
              <a:tr h="375731">
                <a:tc>
                  <a:txBody>
                    <a:bodyPr/>
                    <a:lstStyle/>
                    <a:p>
                      <a:pPr algn="l"/>
                      <a:r>
                        <a:rPr lang="ca-ES" sz="900" noProof="0" dirty="0" smtClean="0">
                          <a:latin typeface="Bariol Regular" panose="02000506040000020003" pitchFamily="50" charset="0"/>
                        </a:rPr>
                        <a:t>4.- Transferències corrents</a:t>
                      </a:r>
                      <a:endParaRPr lang="ca-ES" sz="900" noProof="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b="0" dirty="0" smtClean="0">
                          <a:latin typeface="Bariol Regular" panose="02000506040000020003" pitchFamily="50" charset="0"/>
                        </a:rPr>
                        <a:t>61,1</a:t>
                      </a:r>
                      <a:endParaRPr lang="ca-ES" sz="900" b="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 smtClean="0">
                          <a:latin typeface="Bariol Regular" panose="02000506040000020003" pitchFamily="50" charset="0"/>
                        </a:rPr>
                        <a:t>54,5</a:t>
                      </a:r>
                      <a:endParaRPr lang="ca-ES" sz="9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 smtClean="0">
                          <a:latin typeface="Bariol Regular" panose="02000506040000020003" pitchFamily="50" charset="0"/>
                        </a:rPr>
                        <a:t>-6,6</a:t>
                      </a:r>
                      <a:endParaRPr lang="ca-ES" sz="9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 smtClean="0">
                          <a:latin typeface="Bariol Regular" panose="02000506040000020003" pitchFamily="50" charset="0"/>
                        </a:rPr>
                        <a:t>-10,8 %</a:t>
                      </a:r>
                      <a:endParaRPr lang="ca-ES" sz="9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7749578"/>
                  </a:ext>
                </a:extLst>
              </a:tr>
              <a:tr h="384809">
                <a:tc>
                  <a:txBody>
                    <a:bodyPr/>
                    <a:lstStyle/>
                    <a:p>
                      <a:pPr algn="l"/>
                      <a:r>
                        <a:rPr lang="ca-ES" sz="900" noProof="0" dirty="0" smtClean="0">
                          <a:latin typeface="Bariol Regular" panose="02000506040000020003" pitchFamily="50" charset="0"/>
                        </a:rPr>
                        <a:t>5.- Ingressos patrimonials</a:t>
                      </a:r>
                      <a:endParaRPr lang="ca-ES" sz="900" noProof="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b="0" dirty="0" smtClean="0">
                          <a:latin typeface="Bariol Regular" panose="02000506040000020003" pitchFamily="50" charset="0"/>
                        </a:rPr>
                        <a:t>10,5</a:t>
                      </a:r>
                      <a:endParaRPr lang="ca-ES" sz="900" b="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 smtClean="0">
                          <a:latin typeface="Bariol Regular" panose="02000506040000020003" pitchFamily="50" charset="0"/>
                        </a:rPr>
                        <a:t>12,2</a:t>
                      </a:r>
                      <a:endParaRPr lang="ca-ES" sz="9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 smtClean="0">
                          <a:latin typeface="Bariol Regular" panose="02000506040000020003" pitchFamily="50" charset="0"/>
                        </a:rPr>
                        <a:t>1,7</a:t>
                      </a:r>
                      <a:endParaRPr lang="ca-ES" sz="9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 smtClean="0">
                          <a:latin typeface="Bariol Regular" panose="02000506040000020003" pitchFamily="50" charset="0"/>
                        </a:rPr>
                        <a:t>16,2 %</a:t>
                      </a:r>
                      <a:endParaRPr lang="ca-ES" sz="9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0161"/>
                  </a:ext>
                </a:extLst>
              </a:tr>
              <a:tr h="375731">
                <a:tc>
                  <a:txBody>
                    <a:bodyPr/>
                    <a:lstStyle/>
                    <a:p>
                      <a:pPr algn="l"/>
                      <a:r>
                        <a:rPr lang="ca-ES" sz="1000" b="1" noProof="0" dirty="0" smtClean="0">
                          <a:latin typeface="Bariol Regular" panose="02000506040000020003" pitchFamily="50" charset="0"/>
                        </a:rPr>
                        <a:t>TOTAL</a:t>
                      </a:r>
                      <a:r>
                        <a:rPr lang="ca-ES" sz="1000" b="1" baseline="0" noProof="0" dirty="0" smtClean="0">
                          <a:latin typeface="Bariol Regular" panose="02000506040000020003" pitchFamily="50" charset="0"/>
                        </a:rPr>
                        <a:t> INGR. CORRENTS</a:t>
                      </a:r>
                      <a:endParaRPr lang="ca-ES" sz="1000" b="1" noProof="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b="1" dirty="0" smtClean="0">
                          <a:latin typeface="Bariol Regular" panose="02000506040000020003" pitchFamily="50" charset="0"/>
                        </a:rPr>
                        <a:t>5.238,6</a:t>
                      </a:r>
                      <a:endParaRPr lang="ca-ES" sz="900" b="1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b="1" dirty="0" smtClean="0">
                          <a:latin typeface="Bariol Regular" panose="02000506040000020003" pitchFamily="50" charset="0"/>
                        </a:rPr>
                        <a:t>5.739,6</a:t>
                      </a:r>
                      <a:endParaRPr lang="ca-ES" sz="900" b="1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b="1" dirty="0" smtClean="0">
                          <a:latin typeface="Bariol Regular" panose="02000506040000020003" pitchFamily="50" charset="0"/>
                        </a:rPr>
                        <a:t>501</a:t>
                      </a:r>
                      <a:endParaRPr lang="ca-ES" sz="900" b="1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b="1" dirty="0" smtClean="0">
                          <a:latin typeface="Bariol Regular" panose="02000506040000020003" pitchFamily="50" charset="0"/>
                        </a:rPr>
                        <a:t>+9,6 %</a:t>
                      </a:r>
                      <a:endParaRPr lang="ca-ES" sz="900" b="1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190133"/>
                  </a:ext>
                </a:extLst>
              </a:tr>
              <a:tr h="323961">
                <a:tc>
                  <a:txBody>
                    <a:bodyPr/>
                    <a:lstStyle/>
                    <a:p>
                      <a:pPr algn="l"/>
                      <a:r>
                        <a:rPr lang="ca-ES" sz="900" noProof="0" dirty="0" smtClean="0">
                          <a:latin typeface="Bariol Regular" panose="02000506040000020003" pitchFamily="50" charset="0"/>
                        </a:rPr>
                        <a:t>6.- Alineació d’inversions reals</a:t>
                      </a:r>
                      <a:endParaRPr lang="ca-ES" sz="900" noProof="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 smtClean="0">
                          <a:latin typeface="Bariol Regular" panose="02000506040000020003" pitchFamily="50" charset="0"/>
                        </a:rPr>
                        <a:t>0,0</a:t>
                      </a:r>
                      <a:endParaRPr lang="ca-ES" sz="9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 smtClean="0">
                          <a:latin typeface="Bariol Regular" panose="02000506040000020003" pitchFamily="50" charset="0"/>
                        </a:rPr>
                        <a:t>0,0</a:t>
                      </a:r>
                      <a:endParaRPr lang="ca-ES" sz="9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 smtClean="0">
                          <a:latin typeface="Bariol Regular" panose="02000506040000020003" pitchFamily="50" charset="0"/>
                        </a:rPr>
                        <a:t>0,0</a:t>
                      </a:r>
                      <a:endParaRPr lang="ca-ES" sz="9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9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460160"/>
                  </a:ext>
                </a:extLst>
              </a:tr>
              <a:tr h="375731">
                <a:tc>
                  <a:txBody>
                    <a:bodyPr/>
                    <a:lstStyle/>
                    <a:p>
                      <a:pPr algn="l"/>
                      <a:r>
                        <a:rPr lang="ca-ES" sz="900" noProof="0" dirty="0" smtClean="0">
                          <a:latin typeface="Bariol Regular" panose="02000506040000020003" pitchFamily="50" charset="0"/>
                        </a:rPr>
                        <a:t>7.- Transferències de capital</a:t>
                      </a:r>
                      <a:endParaRPr lang="ca-ES" sz="900" noProof="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 smtClean="0">
                          <a:latin typeface="Bariol Regular" panose="02000506040000020003" pitchFamily="50" charset="0"/>
                        </a:rPr>
                        <a:t>379,4</a:t>
                      </a:r>
                      <a:endParaRPr lang="ca-ES" sz="9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 smtClean="0">
                          <a:latin typeface="Bariol Regular" panose="02000506040000020003" pitchFamily="50" charset="0"/>
                        </a:rPr>
                        <a:t>310,7</a:t>
                      </a:r>
                      <a:endParaRPr lang="ca-ES" sz="9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 smtClean="0">
                          <a:latin typeface="Bariol Regular" panose="02000506040000020003" pitchFamily="50" charset="0"/>
                        </a:rPr>
                        <a:t>-68,7</a:t>
                      </a:r>
                      <a:endParaRPr lang="ca-ES" sz="9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 smtClean="0">
                          <a:latin typeface="Bariol Regular" panose="02000506040000020003" pitchFamily="50" charset="0"/>
                        </a:rPr>
                        <a:t>-18,1 %</a:t>
                      </a:r>
                      <a:endParaRPr lang="ca-ES" sz="9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102665"/>
                  </a:ext>
                </a:extLst>
              </a:tr>
              <a:tr h="375731">
                <a:tc>
                  <a:txBody>
                    <a:bodyPr/>
                    <a:lstStyle/>
                    <a:p>
                      <a:pPr algn="l"/>
                      <a:r>
                        <a:rPr lang="ca-ES" sz="900" b="1" noProof="0" dirty="0" smtClean="0">
                          <a:latin typeface="Bariol Regular" panose="02000506040000020003" pitchFamily="50" charset="0"/>
                        </a:rPr>
                        <a:t>TOTAL</a:t>
                      </a:r>
                      <a:r>
                        <a:rPr lang="ca-ES" sz="900" b="1" baseline="0" noProof="0" dirty="0" smtClean="0">
                          <a:latin typeface="Bariol Regular" panose="02000506040000020003" pitchFamily="50" charset="0"/>
                        </a:rPr>
                        <a:t> INGRE. CAPITAL</a:t>
                      </a:r>
                      <a:endParaRPr lang="ca-ES" sz="900" b="1" noProof="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b="1" dirty="0" smtClean="0">
                          <a:latin typeface="Bariol Regular" panose="02000506040000020003" pitchFamily="50" charset="0"/>
                        </a:rPr>
                        <a:t>379,4</a:t>
                      </a:r>
                      <a:endParaRPr lang="ca-ES" sz="900" b="1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b="1" dirty="0" smtClean="0">
                          <a:latin typeface="Bariol Regular" panose="02000506040000020003" pitchFamily="50" charset="0"/>
                        </a:rPr>
                        <a:t>310,7</a:t>
                      </a:r>
                      <a:endParaRPr lang="ca-ES" sz="900" b="1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b="1" dirty="0" smtClean="0">
                          <a:latin typeface="Bariol Regular" panose="02000506040000020003" pitchFamily="50" charset="0"/>
                        </a:rPr>
                        <a:t>-68,7</a:t>
                      </a:r>
                      <a:endParaRPr lang="ca-ES" sz="900" b="1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b="1" dirty="0" smtClean="0">
                          <a:latin typeface="Bariol Regular" panose="02000506040000020003" pitchFamily="50" charset="0"/>
                        </a:rPr>
                        <a:t>-18,7 %</a:t>
                      </a:r>
                      <a:endParaRPr lang="ca-ES" sz="900" b="1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417856"/>
                  </a:ext>
                </a:extLst>
              </a:tr>
              <a:tr h="375731">
                <a:tc>
                  <a:txBody>
                    <a:bodyPr/>
                    <a:lstStyle/>
                    <a:p>
                      <a:pPr algn="l"/>
                      <a:r>
                        <a:rPr lang="ca-ES" sz="900" b="1" noProof="0" dirty="0" smtClean="0">
                          <a:latin typeface="Bariol Regular" panose="02000506040000020003" pitchFamily="50" charset="0"/>
                        </a:rPr>
                        <a:t>TOTAL PRESS. NO FINANCER</a:t>
                      </a:r>
                      <a:endParaRPr lang="ca-ES" sz="900" b="1" noProof="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b="1" dirty="0" smtClean="0">
                          <a:latin typeface="Bariol Regular" panose="02000506040000020003" pitchFamily="50" charset="0"/>
                        </a:rPr>
                        <a:t>5.618,0</a:t>
                      </a:r>
                      <a:endParaRPr lang="ca-ES" sz="900" b="1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b="1" dirty="0" smtClean="0">
                          <a:latin typeface="Bariol Regular" panose="02000506040000020003" pitchFamily="50" charset="0"/>
                        </a:rPr>
                        <a:t>6.050,3</a:t>
                      </a:r>
                      <a:endParaRPr lang="ca-ES" sz="900" b="1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b="1" dirty="0" smtClean="0">
                          <a:latin typeface="Bariol Regular" panose="02000506040000020003" pitchFamily="50" charset="0"/>
                        </a:rPr>
                        <a:t>432,3</a:t>
                      </a:r>
                      <a:endParaRPr lang="ca-ES" sz="900" b="1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b="1" dirty="0" smtClean="0">
                          <a:latin typeface="Bariol Regular" panose="02000506040000020003" pitchFamily="50" charset="0"/>
                        </a:rPr>
                        <a:t>+7,7</a:t>
                      </a:r>
                      <a:r>
                        <a:rPr lang="es-ES" sz="900" b="1" baseline="0" dirty="0" smtClean="0">
                          <a:latin typeface="Bariol Regular" panose="02000506040000020003" pitchFamily="50" charset="0"/>
                        </a:rPr>
                        <a:t> %</a:t>
                      </a:r>
                      <a:endParaRPr lang="ca-ES" sz="900" b="1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18561"/>
                  </a:ext>
                </a:extLst>
              </a:tr>
              <a:tr h="375731">
                <a:tc>
                  <a:txBody>
                    <a:bodyPr/>
                    <a:lstStyle/>
                    <a:p>
                      <a:pPr algn="l"/>
                      <a:r>
                        <a:rPr lang="ca-ES" sz="900" noProof="0" dirty="0" smtClean="0">
                          <a:latin typeface="Bariol Regular" panose="02000506040000020003" pitchFamily="50" charset="0"/>
                        </a:rPr>
                        <a:t>8.- Actius financers</a:t>
                      </a:r>
                      <a:endParaRPr lang="ca-ES" sz="900" noProof="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 smtClean="0">
                          <a:latin typeface="Bariol Regular" panose="02000506040000020003" pitchFamily="50" charset="0"/>
                        </a:rPr>
                        <a:t>466,0</a:t>
                      </a:r>
                      <a:endParaRPr lang="ca-ES" sz="9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 smtClean="0">
                          <a:latin typeface="Bariol Regular" panose="02000506040000020003" pitchFamily="50" charset="0"/>
                        </a:rPr>
                        <a:t>647</a:t>
                      </a:r>
                      <a:endParaRPr lang="ca-ES" sz="9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 smtClean="0">
                          <a:latin typeface="Bariol Regular" panose="02000506040000020003" pitchFamily="50" charset="0"/>
                        </a:rPr>
                        <a:t>181</a:t>
                      </a:r>
                      <a:endParaRPr lang="ca-ES" sz="9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 smtClean="0">
                          <a:latin typeface="Bariol Regular" panose="02000506040000020003" pitchFamily="50" charset="0"/>
                        </a:rPr>
                        <a:t>+38,8</a:t>
                      </a:r>
                      <a:r>
                        <a:rPr lang="es-ES" sz="900" baseline="0" dirty="0" smtClean="0">
                          <a:latin typeface="Bariol Regular" panose="02000506040000020003" pitchFamily="50" charset="0"/>
                        </a:rPr>
                        <a:t> %</a:t>
                      </a:r>
                      <a:endParaRPr lang="ca-ES" sz="9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347950"/>
                  </a:ext>
                </a:extLst>
              </a:tr>
              <a:tr h="375731">
                <a:tc>
                  <a:txBody>
                    <a:bodyPr/>
                    <a:lstStyle/>
                    <a:p>
                      <a:pPr algn="l"/>
                      <a:r>
                        <a:rPr lang="ca-ES" sz="900" noProof="0" dirty="0" smtClean="0">
                          <a:latin typeface="Bariol Regular" panose="02000506040000020003" pitchFamily="50" charset="0"/>
                        </a:rPr>
                        <a:t>9.- Passius financers</a:t>
                      </a:r>
                      <a:endParaRPr lang="ca-ES" sz="900" noProof="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 smtClean="0">
                          <a:latin typeface="Bariol Regular" panose="02000506040000020003" pitchFamily="50" charset="0"/>
                        </a:rPr>
                        <a:t>1.414,8</a:t>
                      </a:r>
                      <a:endParaRPr lang="ca-ES" sz="9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 smtClean="0">
                          <a:latin typeface="Bariol Regular" panose="02000506040000020003" pitchFamily="50" charset="0"/>
                        </a:rPr>
                        <a:t>1.008,2</a:t>
                      </a:r>
                      <a:endParaRPr lang="ca-ES" sz="9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 smtClean="0">
                          <a:latin typeface="Bariol Regular" panose="02000506040000020003" pitchFamily="50" charset="0"/>
                        </a:rPr>
                        <a:t>-40,66</a:t>
                      </a:r>
                      <a:endParaRPr lang="ca-ES" sz="9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 smtClean="0">
                          <a:latin typeface="Bariol Regular" panose="02000506040000020003" pitchFamily="50" charset="0"/>
                        </a:rPr>
                        <a:t>-28,7 %</a:t>
                      </a:r>
                      <a:endParaRPr lang="ca-ES" sz="9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711660"/>
                  </a:ext>
                </a:extLst>
              </a:tr>
              <a:tr h="375731">
                <a:tc>
                  <a:txBody>
                    <a:bodyPr/>
                    <a:lstStyle/>
                    <a:p>
                      <a:pPr algn="l"/>
                      <a:r>
                        <a:rPr lang="ca-ES" sz="900" b="1" noProof="0" dirty="0" smtClean="0">
                          <a:latin typeface="Bariol Regular" panose="02000506040000020003" pitchFamily="50" charset="0"/>
                        </a:rPr>
                        <a:t>Total </a:t>
                      </a:r>
                      <a:r>
                        <a:rPr lang="ca-ES" sz="900" b="1" noProof="0" dirty="0" err="1" smtClean="0">
                          <a:latin typeface="Bariol Regular" panose="02000506040000020003" pitchFamily="50" charset="0"/>
                        </a:rPr>
                        <a:t>press</a:t>
                      </a:r>
                      <a:r>
                        <a:rPr lang="ca-ES" sz="900" b="1" noProof="0" dirty="0" smtClean="0">
                          <a:latin typeface="Bariol Regular" panose="02000506040000020003" pitchFamily="50" charset="0"/>
                        </a:rPr>
                        <a:t>. Financer</a:t>
                      </a:r>
                      <a:endParaRPr lang="ca-ES" sz="900" b="1" noProof="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b="1" dirty="0" smtClean="0">
                          <a:latin typeface="Bariol Regular" panose="02000506040000020003" pitchFamily="50" charset="0"/>
                        </a:rPr>
                        <a:t>1.880,7</a:t>
                      </a:r>
                      <a:endParaRPr lang="ca-ES" sz="900" b="1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b="1" dirty="0" smtClean="0">
                          <a:latin typeface="Bariol Regular" panose="02000506040000020003" pitchFamily="50" charset="0"/>
                        </a:rPr>
                        <a:t>1655,1</a:t>
                      </a:r>
                      <a:endParaRPr lang="ca-ES" sz="900" b="1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 smtClean="0">
                          <a:latin typeface="Bariol Regular" panose="02000506040000020003" pitchFamily="50" charset="0"/>
                        </a:rPr>
                        <a:t>-225,6</a:t>
                      </a:r>
                      <a:endParaRPr lang="ca-ES" sz="9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 smtClean="0">
                          <a:latin typeface="Bariol Regular" panose="02000506040000020003" pitchFamily="50" charset="0"/>
                        </a:rPr>
                        <a:t>-12</a:t>
                      </a:r>
                      <a:r>
                        <a:rPr lang="es-ES" sz="900" baseline="0" dirty="0" smtClean="0">
                          <a:latin typeface="Bariol Regular" panose="02000506040000020003" pitchFamily="50" charset="0"/>
                        </a:rPr>
                        <a:t> %</a:t>
                      </a:r>
                      <a:endParaRPr lang="ca-ES" sz="9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188510"/>
                  </a:ext>
                </a:extLst>
              </a:tr>
              <a:tr h="375731">
                <a:tc>
                  <a:txBody>
                    <a:bodyPr/>
                    <a:lstStyle/>
                    <a:p>
                      <a:r>
                        <a:rPr lang="ca-ES" sz="1200" b="1" noProof="0" dirty="0" smtClean="0">
                          <a:latin typeface="Bariol Regular" panose="02000506040000020003" pitchFamily="50" charset="0"/>
                        </a:rPr>
                        <a:t>TOTAL</a:t>
                      </a:r>
                      <a:endParaRPr lang="ca-ES" sz="1200" b="1" noProof="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b="1" dirty="0" smtClean="0">
                          <a:latin typeface="Bariol Regular" panose="02000506040000020003" pitchFamily="50" charset="0"/>
                        </a:rPr>
                        <a:t>7.498,7</a:t>
                      </a:r>
                      <a:endParaRPr lang="ca-ES" sz="900" b="1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b="1" dirty="0" smtClean="0">
                          <a:latin typeface="Bariol Regular" panose="02000506040000020003" pitchFamily="50" charset="0"/>
                        </a:rPr>
                        <a:t>7.705,4</a:t>
                      </a:r>
                      <a:endParaRPr lang="ca-ES" sz="900" b="1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b="1" dirty="0" smtClean="0">
                          <a:latin typeface="Bariol Regular" panose="02000506040000020003" pitchFamily="50" charset="0"/>
                        </a:rPr>
                        <a:t>206,7</a:t>
                      </a:r>
                      <a:endParaRPr lang="ca-ES" sz="900" b="1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 smtClean="0">
                          <a:latin typeface="Bariol Regular" panose="02000506040000020003" pitchFamily="50" charset="0"/>
                        </a:rPr>
                        <a:t>+2,75 %</a:t>
                      </a:r>
                      <a:endParaRPr lang="ca-ES" sz="9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647611"/>
                  </a:ext>
                </a:extLst>
              </a:tr>
            </a:tbl>
          </a:graphicData>
        </a:graphic>
      </p:graphicFrame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431156"/>
              </p:ext>
            </p:extLst>
          </p:nvPr>
        </p:nvGraphicFramePr>
        <p:xfrm>
          <a:off x="5071319" y="956537"/>
          <a:ext cx="4010537" cy="5887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4891">
                  <a:extLst>
                    <a:ext uri="{9D8B030D-6E8A-4147-A177-3AD203B41FA5}">
                      <a16:colId xmlns:a16="http://schemas.microsoft.com/office/drawing/2014/main" val="3935316063"/>
                    </a:ext>
                  </a:extLst>
                </a:gridCol>
                <a:gridCol w="603681">
                  <a:extLst>
                    <a:ext uri="{9D8B030D-6E8A-4147-A177-3AD203B41FA5}">
                      <a16:colId xmlns:a16="http://schemas.microsoft.com/office/drawing/2014/main" val="3332576193"/>
                    </a:ext>
                  </a:extLst>
                </a:gridCol>
                <a:gridCol w="648070">
                  <a:extLst>
                    <a:ext uri="{9D8B030D-6E8A-4147-A177-3AD203B41FA5}">
                      <a16:colId xmlns:a16="http://schemas.microsoft.com/office/drawing/2014/main" val="3294300674"/>
                    </a:ext>
                  </a:extLst>
                </a:gridCol>
                <a:gridCol w="630315">
                  <a:extLst>
                    <a:ext uri="{9D8B030D-6E8A-4147-A177-3AD203B41FA5}">
                      <a16:colId xmlns:a16="http://schemas.microsoft.com/office/drawing/2014/main" val="1770812134"/>
                    </a:ext>
                  </a:extLst>
                </a:gridCol>
                <a:gridCol w="683580">
                  <a:extLst>
                    <a:ext uri="{9D8B030D-6E8A-4147-A177-3AD203B41FA5}">
                      <a16:colId xmlns:a16="http://schemas.microsoft.com/office/drawing/2014/main" val="1687259931"/>
                    </a:ext>
                  </a:extLst>
                </a:gridCol>
              </a:tblGrid>
              <a:tr h="362193">
                <a:tc gridSpan="5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>
                          <a:latin typeface="Bariol Regular" panose="02000506040000020003" pitchFamily="50" charset="0"/>
                        </a:rPr>
                        <a:t>PRESSUPOST DESPESES</a:t>
                      </a:r>
                      <a:endParaRPr lang="ca-ES" sz="800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a-ES" sz="800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a-ES" sz="800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a-ES" sz="800" noProof="0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ca-ES" sz="800" noProof="0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0872914"/>
                  </a:ext>
                </a:extLst>
              </a:tr>
              <a:tr h="356847">
                <a:tc>
                  <a:txBody>
                    <a:bodyPr/>
                    <a:lstStyle/>
                    <a:p>
                      <a:r>
                        <a:rPr lang="es-ES" sz="900" dirty="0" smtClean="0">
                          <a:latin typeface="Bariol Regular" panose="02000506040000020003" pitchFamily="50" charset="0"/>
                        </a:rPr>
                        <a:t>Capítol</a:t>
                      </a:r>
                      <a:endParaRPr lang="ca-ES" sz="900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 smtClean="0">
                          <a:latin typeface="Bariol Regular" panose="02000506040000020003" pitchFamily="50" charset="0"/>
                        </a:rPr>
                        <a:t>2023</a:t>
                      </a:r>
                      <a:endParaRPr lang="ca-ES" sz="900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 smtClean="0">
                          <a:latin typeface="Bariol Regular" panose="02000506040000020003" pitchFamily="50" charset="0"/>
                        </a:rPr>
                        <a:t>2024</a:t>
                      </a:r>
                      <a:endParaRPr lang="ca-ES" sz="900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noProof="0" dirty="0" smtClean="0">
                          <a:latin typeface="Bariol Regular" panose="02000506040000020003" pitchFamily="50" charset="0"/>
                        </a:rPr>
                        <a:t>Var. 23/24</a:t>
                      </a:r>
                      <a:endParaRPr lang="ca-ES" sz="900" noProof="0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 dirty="0" smtClean="0">
                          <a:latin typeface="Bariol Regular" panose="02000506040000020003" pitchFamily="50" charset="0"/>
                        </a:rPr>
                        <a:t>%</a:t>
                      </a:r>
                      <a:endParaRPr lang="ca-ES" sz="900" noProof="0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57727"/>
                  </a:ext>
                </a:extLst>
              </a:tr>
              <a:tr h="310682">
                <a:tc>
                  <a:txBody>
                    <a:bodyPr/>
                    <a:lstStyle/>
                    <a:p>
                      <a:pPr algn="l"/>
                      <a:r>
                        <a:rPr lang="ca-ES" sz="900" noProof="0" dirty="0" smtClean="0">
                          <a:latin typeface="Bariol Regular" panose="02000506040000020003" pitchFamily="50" charset="0"/>
                        </a:rPr>
                        <a:t>1.- Despeses</a:t>
                      </a:r>
                      <a:r>
                        <a:rPr lang="ca-ES" sz="900" baseline="0" noProof="0" dirty="0" smtClean="0">
                          <a:latin typeface="Bariol Regular" panose="02000506040000020003" pitchFamily="50" charset="0"/>
                        </a:rPr>
                        <a:t> de personal</a:t>
                      </a:r>
                      <a:endParaRPr lang="ca-ES" sz="900" noProof="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b="0" dirty="0" smtClean="0">
                          <a:latin typeface="Bariol Regular" panose="02000506040000020003" pitchFamily="50" charset="0"/>
                        </a:rPr>
                        <a:t>2.176,1</a:t>
                      </a:r>
                      <a:endParaRPr lang="ca-ES" sz="900" b="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 smtClean="0">
                          <a:latin typeface="Bariol Regular" panose="02000506040000020003" pitchFamily="50" charset="0"/>
                        </a:rPr>
                        <a:t>2.320,7</a:t>
                      </a:r>
                      <a:endParaRPr lang="ca-ES" sz="9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 smtClean="0">
                          <a:latin typeface="Bariol Regular" panose="02000506040000020003" pitchFamily="50" charset="0"/>
                        </a:rPr>
                        <a:t>144,6</a:t>
                      </a:r>
                      <a:endParaRPr lang="ca-ES" sz="9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 smtClean="0">
                          <a:latin typeface="Bariol Regular" panose="02000506040000020003" pitchFamily="50" charset="0"/>
                        </a:rPr>
                        <a:t>+6,6 %</a:t>
                      </a:r>
                      <a:endParaRPr lang="ca-ES" sz="9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914066"/>
                  </a:ext>
                </a:extLst>
              </a:tr>
              <a:tr h="356847">
                <a:tc>
                  <a:txBody>
                    <a:bodyPr/>
                    <a:lstStyle/>
                    <a:p>
                      <a:pPr algn="l"/>
                      <a:r>
                        <a:rPr lang="ca-ES" sz="900" noProof="0" dirty="0" smtClean="0">
                          <a:latin typeface="Bariol Regular" panose="02000506040000020003" pitchFamily="50" charset="0"/>
                        </a:rPr>
                        <a:t>2.- Despeses en béns corrents i serveis</a:t>
                      </a:r>
                      <a:endParaRPr lang="ca-ES" sz="900" noProof="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b="0" dirty="0" smtClean="0">
                          <a:latin typeface="Bariol Regular" panose="02000506040000020003" pitchFamily="50" charset="0"/>
                        </a:rPr>
                        <a:t>1.163,6</a:t>
                      </a:r>
                      <a:endParaRPr lang="ca-ES" sz="900" b="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 smtClean="0">
                          <a:latin typeface="Bariol Regular" panose="02000506040000020003" pitchFamily="50" charset="0"/>
                        </a:rPr>
                        <a:t>1.209,4</a:t>
                      </a:r>
                      <a:endParaRPr lang="ca-ES" sz="9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 smtClean="0">
                          <a:latin typeface="Bariol Regular" panose="02000506040000020003" pitchFamily="50" charset="0"/>
                        </a:rPr>
                        <a:t>45,8</a:t>
                      </a:r>
                      <a:endParaRPr lang="ca-ES" sz="9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 smtClean="0">
                          <a:latin typeface="Bariol Regular" panose="02000506040000020003" pitchFamily="50" charset="0"/>
                        </a:rPr>
                        <a:t>+3,9 %</a:t>
                      </a:r>
                      <a:endParaRPr lang="ca-ES" sz="9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282471"/>
                  </a:ext>
                </a:extLst>
              </a:tr>
              <a:tr h="356847">
                <a:tc>
                  <a:txBody>
                    <a:bodyPr/>
                    <a:lstStyle/>
                    <a:p>
                      <a:pPr algn="l"/>
                      <a:endParaRPr lang="ca-ES" sz="900" noProof="0" dirty="0" smtClean="0">
                        <a:latin typeface="Bariol Regular" panose="02000506040000020003" pitchFamily="50" charset="0"/>
                      </a:endParaRPr>
                    </a:p>
                    <a:p>
                      <a:pPr algn="l"/>
                      <a:r>
                        <a:rPr lang="ca-ES" sz="900" noProof="0" dirty="0" smtClean="0">
                          <a:latin typeface="Bariol Regular" panose="02000506040000020003" pitchFamily="50" charset="0"/>
                        </a:rPr>
                        <a:t>3.- Despeses</a:t>
                      </a:r>
                      <a:r>
                        <a:rPr lang="ca-ES" sz="900" baseline="0" noProof="0" dirty="0" smtClean="0">
                          <a:latin typeface="Bariol Regular" panose="02000506040000020003" pitchFamily="50" charset="0"/>
                        </a:rPr>
                        <a:t> financeres</a:t>
                      </a:r>
                      <a:endParaRPr lang="ca-ES" sz="900" noProof="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900" b="0" dirty="0" smtClean="0">
                        <a:latin typeface="Bariol Regular" panose="02000506040000020003" pitchFamily="50" charset="0"/>
                      </a:endParaRPr>
                    </a:p>
                    <a:p>
                      <a:pPr algn="ctr"/>
                      <a:r>
                        <a:rPr lang="es-ES" sz="900" b="0" dirty="0" smtClean="0">
                          <a:latin typeface="Bariol Regular" panose="02000506040000020003" pitchFamily="50" charset="0"/>
                        </a:rPr>
                        <a:t>101,5</a:t>
                      </a:r>
                      <a:endParaRPr lang="ca-ES" sz="900" b="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900" dirty="0" smtClean="0">
                        <a:latin typeface="Bariol Regular" panose="02000506040000020003" pitchFamily="50" charset="0"/>
                      </a:endParaRPr>
                    </a:p>
                    <a:p>
                      <a:pPr algn="ctr"/>
                      <a:r>
                        <a:rPr lang="es-ES" sz="900" dirty="0" smtClean="0">
                          <a:latin typeface="Bariol Regular" panose="02000506040000020003" pitchFamily="50" charset="0"/>
                        </a:rPr>
                        <a:t>153,2</a:t>
                      </a:r>
                      <a:endParaRPr lang="ca-ES" sz="9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900" dirty="0" smtClean="0">
                        <a:latin typeface="Bariol Regular" panose="02000506040000020003" pitchFamily="50" charset="0"/>
                      </a:endParaRPr>
                    </a:p>
                    <a:p>
                      <a:pPr algn="ctr"/>
                      <a:r>
                        <a:rPr lang="es-ES" sz="900" dirty="0" smtClean="0">
                          <a:latin typeface="Bariol Regular" panose="02000506040000020003" pitchFamily="50" charset="0"/>
                        </a:rPr>
                        <a:t>51,7</a:t>
                      </a:r>
                      <a:endParaRPr lang="ca-ES" sz="9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900" dirty="0" smtClean="0">
                        <a:latin typeface="Bariol Regular" panose="02000506040000020003" pitchFamily="50" charset="0"/>
                      </a:endParaRPr>
                    </a:p>
                    <a:p>
                      <a:pPr algn="ctr"/>
                      <a:r>
                        <a:rPr lang="es-ES" sz="900" dirty="0" smtClean="0">
                          <a:latin typeface="Bariol Regular" panose="02000506040000020003" pitchFamily="50" charset="0"/>
                        </a:rPr>
                        <a:t>+50,9 %</a:t>
                      </a:r>
                      <a:endParaRPr lang="ca-ES" sz="9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664006"/>
                  </a:ext>
                </a:extLst>
              </a:tr>
              <a:tr h="356847">
                <a:tc>
                  <a:txBody>
                    <a:bodyPr/>
                    <a:lstStyle/>
                    <a:p>
                      <a:pPr algn="l"/>
                      <a:endParaRPr lang="ca-ES" sz="900" noProof="0" dirty="0" smtClean="0">
                        <a:latin typeface="Bariol Regular" panose="02000506040000020003" pitchFamily="50" charset="0"/>
                      </a:endParaRPr>
                    </a:p>
                    <a:p>
                      <a:pPr algn="l"/>
                      <a:r>
                        <a:rPr lang="ca-ES" sz="900" noProof="0" dirty="0" smtClean="0">
                          <a:latin typeface="Bariol Regular" panose="02000506040000020003" pitchFamily="50" charset="0"/>
                        </a:rPr>
                        <a:t>4.- Transferències corrents</a:t>
                      </a:r>
                      <a:endParaRPr lang="ca-ES" sz="900" noProof="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900" b="0" dirty="0" smtClean="0">
                        <a:latin typeface="Bariol Regular" panose="02000506040000020003" pitchFamily="50" charset="0"/>
                      </a:endParaRPr>
                    </a:p>
                    <a:p>
                      <a:pPr algn="ctr"/>
                      <a:r>
                        <a:rPr lang="es-ES" sz="900" b="0" dirty="0" smtClean="0">
                          <a:latin typeface="Bariol Regular" panose="02000506040000020003" pitchFamily="50" charset="0"/>
                        </a:rPr>
                        <a:t>1.562,9</a:t>
                      </a:r>
                      <a:endParaRPr lang="ca-ES" sz="900" b="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900" dirty="0" smtClean="0">
                        <a:latin typeface="Bariol Regular" panose="02000506040000020003" pitchFamily="50" charset="0"/>
                      </a:endParaRPr>
                    </a:p>
                    <a:p>
                      <a:pPr algn="ctr"/>
                      <a:r>
                        <a:rPr lang="es-ES" sz="900" dirty="0" smtClean="0">
                          <a:latin typeface="Bariol Regular" panose="02000506040000020003" pitchFamily="50" charset="0"/>
                        </a:rPr>
                        <a:t>1.626,1</a:t>
                      </a:r>
                      <a:endParaRPr lang="ca-ES" sz="9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900" dirty="0" smtClean="0">
                        <a:latin typeface="Bariol Regular" panose="02000506040000020003" pitchFamily="50" charset="0"/>
                      </a:endParaRPr>
                    </a:p>
                    <a:p>
                      <a:pPr algn="ctr"/>
                      <a:r>
                        <a:rPr lang="es-ES" sz="900" dirty="0" smtClean="0">
                          <a:latin typeface="Bariol Regular" panose="02000506040000020003" pitchFamily="50" charset="0"/>
                        </a:rPr>
                        <a:t>63,2</a:t>
                      </a:r>
                      <a:endParaRPr lang="ca-ES" sz="9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900" dirty="0" smtClean="0">
                        <a:latin typeface="Bariol Regular" panose="02000506040000020003" pitchFamily="50" charset="0"/>
                      </a:endParaRPr>
                    </a:p>
                    <a:p>
                      <a:pPr algn="ctr"/>
                      <a:r>
                        <a:rPr lang="es-ES" sz="900" dirty="0" smtClean="0">
                          <a:latin typeface="Bariol Regular" panose="02000506040000020003" pitchFamily="50" charset="0"/>
                        </a:rPr>
                        <a:t>+4,0 %</a:t>
                      </a:r>
                      <a:endParaRPr lang="ca-ES" sz="9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7749578"/>
                  </a:ext>
                </a:extLst>
              </a:tr>
              <a:tr h="490665">
                <a:tc>
                  <a:txBody>
                    <a:bodyPr/>
                    <a:lstStyle/>
                    <a:p>
                      <a:pPr algn="l"/>
                      <a:endParaRPr lang="ca-ES" sz="900" noProof="0" dirty="0" smtClean="0">
                        <a:latin typeface="Bariol Regular" panose="02000506040000020003" pitchFamily="50" charset="0"/>
                      </a:endParaRPr>
                    </a:p>
                    <a:p>
                      <a:pPr algn="l"/>
                      <a:r>
                        <a:rPr lang="ca-ES" sz="900" noProof="0" dirty="0" smtClean="0">
                          <a:latin typeface="Bariol Regular" panose="02000506040000020003" pitchFamily="50" charset="0"/>
                        </a:rPr>
                        <a:t>5.- Fons de contingència</a:t>
                      </a:r>
                    </a:p>
                    <a:p>
                      <a:pPr algn="l"/>
                      <a:endParaRPr lang="es-ES" sz="900" noProof="0" dirty="0" smtClean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900" b="0" dirty="0" smtClean="0">
                        <a:latin typeface="Bariol Regular" panose="02000506040000020003" pitchFamily="50" charset="0"/>
                      </a:endParaRPr>
                    </a:p>
                    <a:p>
                      <a:pPr algn="ctr"/>
                      <a:r>
                        <a:rPr lang="es-ES" sz="900" b="0" dirty="0" smtClean="0">
                          <a:latin typeface="Bariol Regular" panose="02000506040000020003" pitchFamily="50" charset="0"/>
                        </a:rPr>
                        <a:t>60</a:t>
                      </a:r>
                      <a:endParaRPr lang="ca-ES" sz="900" b="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900" dirty="0" smtClean="0">
                        <a:latin typeface="Bariol Regular" panose="02000506040000020003" pitchFamily="50" charset="0"/>
                      </a:endParaRPr>
                    </a:p>
                    <a:p>
                      <a:pPr algn="ctr"/>
                      <a:r>
                        <a:rPr lang="es-ES" sz="900" dirty="0" smtClean="0">
                          <a:latin typeface="Bariol Regular" panose="02000506040000020003" pitchFamily="50" charset="0"/>
                        </a:rPr>
                        <a:t>45</a:t>
                      </a:r>
                      <a:endParaRPr lang="ca-ES" sz="9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900" dirty="0" smtClean="0">
                        <a:latin typeface="Bariol Regular" panose="02000506040000020003" pitchFamily="50" charset="0"/>
                      </a:endParaRPr>
                    </a:p>
                    <a:p>
                      <a:pPr algn="ctr"/>
                      <a:r>
                        <a:rPr lang="es-ES" sz="900" dirty="0" smtClean="0">
                          <a:latin typeface="Bariol Regular" panose="02000506040000020003" pitchFamily="50" charset="0"/>
                        </a:rPr>
                        <a:t>15</a:t>
                      </a:r>
                      <a:endParaRPr lang="ca-ES" sz="9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900" dirty="0" smtClean="0">
                        <a:latin typeface="Bariol Regular" panose="02000506040000020003" pitchFamily="50" charset="0"/>
                      </a:endParaRPr>
                    </a:p>
                    <a:p>
                      <a:pPr algn="ctr"/>
                      <a:r>
                        <a:rPr lang="es-ES" sz="900" dirty="0" smtClean="0">
                          <a:latin typeface="Bariol Regular" panose="02000506040000020003" pitchFamily="50" charset="0"/>
                        </a:rPr>
                        <a:t>-25 %</a:t>
                      </a:r>
                      <a:endParaRPr lang="ca-ES" sz="9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0161"/>
                  </a:ext>
                </a:extLst>
              </a:tr>
              <a:tr h="310682">
                <a:tc>
                  <a:txBody>
                    <a:bodyPr/>
                    <a:lstStyle/>
                    <a:p>
                      <a:pPr algn="l"/>
                      <a:r>
                        <a:rPr lang="ca-ES" sz="900" b="1" noProof="0" dirty="0" smtClean="0">
                          <a:latin typeface="Bariol Regular" panose="02000506040000020003" pitchFamily="50" charset="0"/>
                        </a:rPr>
                        <a:t>TOTAL</a:t>
                      </a:r>
                      <a:r>
                        <a:rPr lang="ca-ES" sz="900" b="1" baseline="0" noProof="0" dirty="0" smtClean="0">
                          <a:latin typeface="Bariol Regular" panose="02000506040000020003" pitchFamily="50" charset="0"/>
                        </a:rPr>
                        <a:t> DESP. CORRENT</a:t>
                      </a:r>
                      <a:endParaRPr lang="ca-ES" sz="900" b="1" noProof="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b="1" dirty="0" smtClean="0">
                          <a:latin typeface="Bariol Regular" panose="02000506040000020003" pitchFamily="50" charset="0"/>
                        </a:rPr>
                        <a:t>5.064,0</a:t>
                      </a:r>
                      <a:endParaRPr lang="ca-ES" sz="900" b="1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b="1" dirty="0" smtClean="0">
                          <a:latin typeface="Bariol Regular" panose="02000506040000020003" pitchFamily="50" charset="0"/>
                        </a:rPr>
                        <a:t>5.354,5</a:t>
                      </a:r>
                      <a:endParaRPr lang="ca-ES" sz="900" b="1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b="1" dirty="0" smtClean="0">
                          <a:latin typeface="Bariol Regular" panose="02000506040000020003" pitchFamily="50" charset="0"/>
                        </a:rPr>
                        <a:t>290,5</a:t>
                      </a:r>
                      <a:endParaRPr lang="ca-ES" sz="900" b="1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 smtClean="0">
                          <a:latin typeface="Bariol Regular" panose="02000506040000020003" pitchFamily="50" charset="0"/>
                        </a:rPr>
                        <a:t>+5,7 %</a:t>
                      </a:r>
                      <a:endParaRPr lang="ca-ES" sz="9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190133"/>
                  </a:ext>
                </a:extLst>
              </a:tr>
              <a:tr h="310682">
                <a:tc>
                  <a:txBody>
                    <a:bodyPr/>
                    <a:lstStyle/>
                    <a:p>
                      <a:pPr algn="l"/>
                      <a:r>
                        <a:rPr lang="ca-ES" sz="900" noProof="0" dirty="0" smtClean="0">
                          <a:latin typeface="Bariol Regular" panose="02000506040000020003" pitchFamily="50" charset="0"/>
                        </a:rPr>
                        <a:t>6.- Inversions reals</a:t>
                      </a:r>
                      <a:endParaRPr lang="ca-ES" sz="900" noProof="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 smtClean="0">
                          <a:latin typeface="Bariol Regular" panose="02000506040000020003" pitchFamily="50" charset="0"/>
                        </a:rPr>
                        <a:t>648,1</a:t>
                      </a:r>
                      <a:endParaRPr lang="ca-ES" sz="9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 smtClean="0">
                          <a:latin typeface="Bariol Regular" panose="02000506040000020003" pitchFamily="50" charset="0"/>
                        </a:rPr>
                        <a:t>680,1</a:t>
                      </a:r>
                      <a:endParaRPr lang="ca-ES" sz="9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 smtClean="0">
                          <a:latin typeface="Bariol Regular" panose="02000506040000020003" pitchFamily="50" charset="0"/>
                        </a:rPr>
                        <a:t>32</a:t>
                      </a:r>
                      <a:endParaRPr lang="ca-ES" sz="9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 smtClean="0">
                          <a:latin typeface="Bariol Regular" panose="02000506040000020003" pitchFamily="50" charset="0"/>
                        </a:rPr>
                        <a:t>+4,9 %</a:t>
                      </a:r>
                      <a:endParaRPr lang="ca-ES" sz="9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460160"/>
                  </a:ext>
                </a:extLst>
              </a:tr>
              <a:tr h="426285">
                <a:tc>
                  <a:txBody>
                    <a:bodyPr/>
                    <a:lstStyle/>
                    <a:p>
                      <a:pPr algn="l"/>
                      <a:r>
                        <a:rPr lang="ca-ES" sz="900" noProof="0" dirty="0" smtClean="0">
                          <a:latin typeface="Bariol Regular" panose="02000506040000020003" pitchFamily="50" charset="0"/>
                        </a:rPr>
                        <a:t>7.- Transferències de capital</a:t>
                      </a:r>
                      <a:endParaRPr lang="ca-ES" sz="900" noProof="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 smtClean="0">
                          <a:latin typeface="Bariol Regular" panose="02000506040000020003" pitchFamily="50" charset="0"/>
                        </a:rPr>
                        <a:t>571,6</a:t>
                      </a:r>
                      <a:endParaRPr lang="ca-ES" sz="9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 smtClean="0">
                          <a:latin typeface="Bariol Regular" panose="02000506040000020003" pitchFamily="50" charset="0"/>
                        </a:rPr>
                        <a:t>677,5</a:t>
                      </a:r>
                      <a:endParaRPr lang="ca-ES" sz="9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 smtClean="0">
                          <a:latin typeface="Bariol Regular" panose="02000506040000020003" pitchFamily="50" charset="0"/>
                        </a:rPr>
                        <a:t>105,9</a:t>
                      </a:r>
                      <a:endParaRPr lang="ca-ES" sz="9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 smtClean="0">
                          <a:latin typeface="Bariol Regular" panose="02000506040000020003" pitchFamily="50" charset="0"/>
                        </a:rPr>
                        <a:t>+18,5 %</a:t>
                      </a:r>
                      <a:endParaRPr lang="ca-ES" sz="9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102665"/>
                  </a:ext>
                </a:extLst>
              </a:tr>
              <a:tr h="310682">
                <a:tc>
                  <a:txBody>
                    <a:bodyPr/>
                    <a:lstStyle/>
                    <a:p>
                      <a:pPr algn="l"/>
                      <a:r>
                        <a:rPr lang="ca-ES" sz="900" b="1" noProof="0" dirty="0" smtClean="0">
                          <a:latin typeface="Bariol Regular" panose="02000506040000020003" pitchFamily="50" charset="0"/>
                        </a:rPr>
                        <a:t>TOTAL DESP. CAPITAL</a:t>
                      </a:r>
                      <a:endParaRPr lang="ca-ES" sz="900" b="1" noProof="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b="1" dirty="0" smtClean="0">
                          <a:latin typeface="Bariol Regular" panose="02000506040000020003" pitchFamily="50" charset="0"/>
                        </a:rPr>
                        <a:t>1.219,6</a:t>
                      </a:r>
                      <a:endParaRPr lang="ca-ES" sz="900" b="1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b="1" dirty="0" smtClean="0">
                          <a:latin typeface="Bariol Regular" panose="02000506040000020003" pitchFamily="50" charset="0"/>
                        </a:rPr>
                        <a:t>1.357,6</a:t>
                      </a:r>
                      <a:endParaRPr lang="ca-ES" sz="900" b="1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b="1" dirty="0" smtClean="0">
                          <a:latin typeface="Bariol Regular" panose="02000506040000020003" pitchFamily="50" charset="0"/>
                        </a:rPr>
                        <a:t>138</a:t>
                      </a:r>
                      <a:endParaRPr lang="ca-ES" sz="900" b="1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b="1" dirty="0" smtClean="0">
                          <a:latin typeface="Bariol Regular" panose="02000506040000020003" pitchFamily="50" charset="0"/>
                        </a:rPr>
                        <a:t>+11,3 %</a:t>
                      </a:r>
                      <a:endParaRPr lang="ca-ES" sz="900" b="1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417856"/>
                  </a:ext>
                </a:extLst>
              </a:tr>
              <a:tr h="310682">
                <a:tc>
                  <a:txBody>
                    <a:bodyPr/>
                    <a:lstStyle/>
                    <a:p>
                      <a:pPr algn="l"/>
                      <a:r>
                        <a:rPr lang="ca-ES" sz="900" b="1" noProof="0" dirty="0" smtClean="0">
                          <a:latin typeface="Bariol Regular" panose="02000506040000020003" pitchFamily="50" charset="0"/>
                        </a:rPr>
                        <a:t>TOTAL PRESS. NO FINANCER</a:t>
                      </a:r>
                      <a:endParaRPr lang="ca-ES" sz="900" b="1" noProof="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b="1" dirty="0" smtClean="0">
                          <a:latin typeface="Bariol Regular" panose="02000506040000020003" pitchFamily="50" charset="0"/>
                        </a:rPr>
                        <a:t>6.283,6</a:t>
                      </a:r>
                      <a:endParaRPr lang="ca-ES" sz="900" b="1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b="1" dirty="0" smtClean="0">
                          <a:latin typeface="Bariol Regular" panose="02000506040000020003" pitchFamily="50" charset="0"/>
                        </a:rPr>
                        <a:t>6.712,1</a:t>
                      </a:r>
                      <a:endParaRPr lang="ca-ES" sz="900" b="1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 smtClean="0">
                          <a:latin typeface="Bariol Regular" panose="02000506040000020003" pitchFamily="50" charset="0"/>
                        </a:rPr>
                        <a:t>428,5</a:t>
                      </a:r>
                      <a:endParaRPr lang="ca-ES" sz="9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b="1" dirty="0" smtClean="0">
                          <a:latin typeface="Bariol Regular" panose="02000506040000020003" pitchFamily="50" charset="0"/>
                        </a:rPr>
                        <a:t>+6,8 %</a:t>
                      </a:r>
                      <a:endParaRPr lang="ca-ES" sz="900" b="1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18561"/>
                  </a:ext>
                </a:extLst>
              </a:tr>
              <a:tr h="223029">
                <a:tc>
                  <a:txBody>
                    <a:bodyPr/>
                    <a:lstStyle/>
                    <a:p>
                      <a:pPr algn="l"/>
                      <a:endParaRPr lang="ca-ES" sz="9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9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9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9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9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351083"/>
                  </a:ext>
                </a:extLst>
              </a:tr>
              <a:tr h="310682">
                <a:tc>
                  <a:txBody>
                    <a:bodyPr/>
                    <a:lstStyle/>
                    <a:p>
                      <a:pPr algn="l"/>
                      <a:r>
                        <a:rPr lang="ca-ES" sz="900" noProof="0" dirty="0" smtClean="0">
                          <a:latin typeface="Bariol Regular" panose="02000506040000020003" pitchFamily="50" charset="0"/>
                        </a:rPr>
                        <a:t>8.- Actius financers</a:t>
                      </a:r>
                      <a:endParaRPr lang="ca-ES" sz="900" noProof="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 smtClean="0">
                          <a:latin typeface="Bariol Regular" panose="02000506040000020003" pitchFamily="50" charset="0"/>
                        </a:rPr>
                        <a:t>16,9</a:t>
                      </a:r>
                      <a:endParaRPr lang="ca-ES" sz="9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 smtClean="0">
                          <a:latin typeface="Bariol Regular" panose="02000506040000020003" pitchFamily="50" charset="0"/>
                        </a:rPr>
                        <a:t>28,9</a:t>
                      </a:r>
                      <a:endParaRPr lang="ca-ES" sz="9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 smtClean="0">
                          <a:latin typeface="Bariol Regular" panose="02000506040000020003" pitchFamily="50" charset="0"/>
                        </a:rPr>
                        <a:t>12</a:t>
                      </a:r>
                      <a:endParaRPr lang="ca-ES" sz="9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 smtClean="0">
                          <a:latin typeface="Bariol Regular" panose="02000506040000020003" pitchFamily="50" charset="0"/>
                        </a:rPr>
                        <a:t>+71,0 %</a:t>
                      </a:r>
                      <a:endParaRPr lang="ca-ES" sz="9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347950"/>
                  </a:ext>
                </a:extLst>
              </a:tr>
              <a:tr h="400012">
                <a:tc>
                  <a:txBody>
                    <a:bodyPr/>
                    <a:lstStyle/>
                    <a:p>
                      <a:pPr algn="l"/>
                      <a:r>
                        <a:rPr lang="ca-ES" sz="900" noProof="0" dirty="0" smtClean="0">
                          <a:latin typeface="Bariol Regular" panose="02000506040000020003" pitchFamily="50" charset="0"/>
                        </a:rPr>
                        <a:t>9.- Passius financers</a:t>
                      </a:r>
                      <a:endParaRPr lang="ca-ES" sz="900" noProof="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 smtClean="0">
                          <a:latin typeface="Bariol Regular" panose="02000506040000020003" pitchFamily="50" charset="0"/>
                        </a:rPr>
                        <a:t>1.1198,1</a:t>
                      </a:r>
                      <a:endParaRPr lang="ca-ES" sz="9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 smtClean="0">
                          <a:latin typeface="Bariol Regular" panose="02000506040000020003" pitchFamily="50" charset="0"/>
                        </a:rPr>
                        <a:t>964,4</a:t>
                      </a:r>
                      <a:endParaRPr lang="ca-ES" sz="9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 smtClean="0">
                          <a:latin typeface="Bariol Regular" panose="02000506040000020003" pitchFamily="50" charset="0"/>
                        </a:rPr>
                        <a:t>-233,7</a:t>
                      </a:r>
                      <a:endParaRPr lang="ca-ES" sz="9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 smtClean="0">
                          <a:latin typeface="Bariol Regular" panose="02000506040000020003" pitchFamily="50" charset="0"/>
                        </a:rPr>
                        <a:t>-19,5 %</a:t>
                      </a:r>
                      <a:endParaRPr lang="ca-ES" sz="9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711660"/>
                  </a:ext>
                </a:extLst>
              </a:tr>
              <a:tr h="162254">
                <a:tc>
                  <a:txBody>
                    <a:bodyPr/>
                    <a:lstStyle/>
                    <a:p>
                      <a:pPr algn="l"/>
                      <a:r>
                        <a:rPr lang="ca-ES" sz="900" b="1" noProof="0" dirty="0" smtClean="0">
                          <a:latin typeface="Bariol Regular" panose="02000506040000020003" pitchFamily="50" charset="0"/>
                        </a:rPr>
                        <a:t>Total </a:t>
                      </a:r>
                      <a:r>
                        <a:rPr lang="ca-ES" sz="900" b="1" noProof="0" dirty="0" err="1" smtClean="0">
                          <a:latin typeface="Bariol Regular" panose="02000506040000020003" pitchFamily="50" charset="0"/>
                        </a:rPr>
                        <a:t>press</a:t>
                      </a:r>
                      <a:r>
                        <a:rPr lang="ca-ES" sz="900" b="1" noProof="0" dirty="0" smtClean="0">
                          <a:latin typeface="Bariol Regular" panose="02000506040000020003" pitchFamily="50" charset="0"/>
                        </a:rPr>
                        <a:t>. Financer</a:t>
                      </a:r>
                      <a:endParaRPr lang="ca-ES" sz="900" b="1" noProof="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b="1" dirty="0" smtClean="0">
                          <a:latin typeface="Bariol Regular" panose="02000506040000020003" pitchFamily="50" charset="0"/>
                        </a:rPr>
                        <a:t>1.215,1</a:t>
                      </a:r>
                      <a:endParaRPr lang="ca-ES" sz="900" b="1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b="1" dirty="0" smtClean="0">
                          <a:latin typeface="Bariol Regular" panose="02000506040000020003" pitchFamily="50" charset="0"/>
                        </a:rPr>
                        <a:t>993,3</a:t>
                      </a:r>
                      <a:endParaRPr lang="ca-ES" sz="900" b="1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 smtClean="0">
                          <a:latin typeface="Bariol Regular" panose="02000506040000020003" pitchFamily="50" charset="0"/>
                        </a:rPr>
                        <a:t>-221,8</a:t>
                      </a:r>
                      <a:endParaRPr lang="ca-ES" sz="9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dirty="0" smtClean="0">
                          <a:latin typeface="Bariol Regular" panose="02000506040000020003" pitchFamily="50" charset="0"/>
                        </a:rPr>
                        <a:t>-18,3 %</a:t>
                      </a:r>
                      <a:endParaRPr lang="ca-ES" sz="9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188510"/>
                  </a:ext>
                </a:extLst>
              </a:tr>
              <a:tr h="356847">
                <a:tc>
                  <a:txBody>
                    <a:bodyPr/>
                    <a:lstStyle/>
                    <a:p>
                      <a:r>
                        <a:rPr lang="ca-ES" sz="1200" b="1" noProof="0" dirty="0" smtClean="0">
                          <a:latin typeface="Bariol Regular" panose="02000506040000020003" pitchFamily="50" charset="0"/>
                        </a:rPr>
                        <a:t>TOTAL</a:t>
                      </a:r>
                      <a:endParaRPr lang="ca-ES" sz="1200" b="1" noProof="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b="1" dirty="0" smtClean="0">
                          <a:latin typeface="Bariol Regular" panose="02000506040000020003" pitchFamily="50" charset="0"/>
                        </a:rPr>
                        <a:t>7.498,7</a:t>
                      </a:r>
                      <a:endParaRPr lang="ca-ES" sz="900" b="1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b="1" dirty="0" smtClean="0">
                          <a:latin typeface="Bariol Regular" panose="02000506040000020003" pitchFamily="50" charset="0"/>
                        </a:rPr>
                        <a:t>7.705,4</a:t>
                      </a:r>
                      <a:endParaRPr lang="ca-ES" sz="900" b="1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b="1" dirty="0" smtClean="0">
                          <a:latin typeface="Bariol Regular" panose="02000506040000020003" pitchFamily="50" charset="0"/>
                        </a:rPr>
                        <a:t>206,7</a:t>
                      </a:r>
                      <a:endParaRPr lang="ca-ES" sz="900" b="1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900" b="1" dirty="0" smtClean="0">
                          <a:latin typeface="Bariol Regular" panose="02000506040000020003" pitchFamily="50" charset="0"/>
                        </a:rPr>
                        <a:t>+2,8</a:t>
                      </a:r>
                      <a:r>
                        <a:rPr lang="es-ES" sz="900" b="1" baseline="0" dirty="0" smtClean="0">
                          <a:latin typeface="Bariol Regular" panose="02000506040000020003" pitchFamily="50" charset="0"/>
                        </a:rPr>
                        <a:t> %</a:t>
                      </a:r>
                      <a:endParaRPr lang="ca-ES" sz="900" b="1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6476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5090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to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534" y="-187280"/>
            <a:ext cx="9491070" cy="7934279"/>
          </a:xfrm>
          <a:prstGeom prst="rect">
            <a:avLst/>
          </a:prstGeom>
        </p:spPr>
      </p:pic>
      <p:pic>
        <p:nvPicPr>
          <p:cNvPr id="5" name="Imagen 4" descr="patr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906" y="-162640"/>
            <a:ext cx="9849812" cy="702064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-185913" y="720586"/>
            <a:ext cx="9491070" cy="6240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/>
              <a:t>€</a:t>
            </a:r>
            <a:endParaRPr lang="es-ES"/>
          </a:p>
        </p:txBody>
      </p:sp>
      <p:pic>
        <p:nvPicPr>
          <p:cNvPr id="8" name="Imagen 7" descr="logo_pp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7" y="920751"/>
            <a:ext cx="457561" cy="262254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8072500" y="0"/>
            <a:ext cx="91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dirty="0">
                <a:solidFill>
                  <a:schemeClr val="bg1"/>
                </a:solidFill>
                <a:latin typeface="Bariol Thin"/>
                <a:cs typeface="Bariol Thin"/>
              </a:rPr>
              <a:t>02</a:t>
            </a:r>
          </a:p>
        </p:txBody>
      </p:sp>
      <p:grpSp>
        <p:nvGrpSpPr>
          <p:cNvPr id="18" name="Grupo 17"/>
          <p:cNvGrpSpPr/>
          <p:nvPr/>
        </p:nvGrpSpPr>
        <p:grpSpPr>
          <a:xfrm>
            <a:off x="976538" y="2689934"/>
            <a:ext cx="3568823" cy="2423604"/>
            <a:chOff x="1216241" y="2689934"/>
            <a:chExt cx="3568823" cy="2423604"/>
          </a:xfrm>
        </p:grpSpPr>
        <p:sp>
          <p:nvSpPr>
            <p:cNvPr id="6" name="Rectángulo redondeado 5"/>
            <p:cNvSpPr/>
            <p:nvPr/>
          </p:nvSpPr>
          <p:spPr>
            <a:xfrm>
              <a:off x="1216241" y="2689934"/>
              <a:ext cx="3568823" cy="242360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1500326" y="2814221"/>
              <a:ext cx="3105367" cy="2169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ca-ES" sz="3000" dirty="0">
                  <a:solidFill>
                    <a:schemeClr val="bg1"/>
                  </a:solidFill>
                  <a:latin typeface="Bariol Regular" panose="02000506040000020003" pitchFamily="50" charset="0"/>
                </a:rPr>
                <a:t>Pressuposts 2024</a:t>
              </a:r>
            </a:p>
            <a:p>
              <a:pPr algn="ctr">
                <a:lnSpc>
                  <a:spcPct val="150000"/>
                </a:lnSpc>
              </a:pPr>
              <a:r>
                <a:rPr lang="es-ES" sz="3000" b="1" dirty="0">
                  <a:solidFill>
                    <a:schemeClr val="bg1"/>
                  </a:solidFill>
                  <a:latin typeface="Bariol Regular" panose="02000506040000020003" pitchFamily="50" charset="0"/>
                </a:rPr>
                <a:t>7. </a:t>
              </a:r>
              <a:r>
                <a:rPr lang="es-ES" sz="3000" b="1" dirty="0" smtClean="0">
                  <a:solidFill>
                    <a:schemeClr val="bg1"/>
                  </a:solidFill>
                  <a:latin typeface="Bariol Regular" panose="02000506040000020003" pitchFamily="50" charset="0"/>
                </a:rPr>
                <a:t>320,7 </a:t>
              </a:r>
              <a:r>
                <a:rPr lang="es-ES" sz="3000" b="1" dirty="0">
                  <a:solidFill>
                    <a:schemeClr val="bg1"/>
                  </a:solidFill>
                  <a:latin typeface="Bariol Regular" panose="02000506040000020003" pitchFamily="50" charset="0"/>
                </a:rPr>
                <a:t>M€</a:t>
              </a:r>
            </a:p>
            <a:p>
              <a:pPr algn="ctr">
                <a:lnSpc>
                  <a:spcPct val="150000"/>
                </a:lnSpc>
              </a:pPr>
              <a:r>
                <a:rPr lang="es-ES" sz="3000" dirty="0" smtClean="0">
                  <a:solidFill>
                    <a:schemeClr val="bg1"/>
                  </a:solidFill>
                  <a:latin typeface="Bariol Regular" panose="02000506040000020003" pitchFamily="50" charset="0"/>
                </a:rPr>
                <a:t>+187,3 </a:t>
              </a:r>
              <a:r>
                <a:rPr lang="es-ES" sz="3000" dirty="0">
                  <a:solidFill>
                    <a:schemeClr val="bg1"/>
                  </a:solidFill>
                  <a:latin typeface="Bariol Regular" panose="02000506040000020003" pitchFamily="50" charset="0"/>
                </a:rPr>
                <a:t>M€ </a:t>
              </a:r>
              <a:r>
                <a:rPr lang="es-ES" sz="3000" dirty="0" smtClean="0">
                  <a:solidFill>
                    <a:schemeClr val="bg1"/>
                  </a:solidFill>
                  <a:latin typeface="Bariol Regular" panose="02000506040000020003" pitchFamily="50" charset="0"/>
                </a:rPr>
                <a:t>(+2,6 </a:t>
              </a:r>
              <a:r>
                <a:rPr lang="es-ES" sz="3000" dirty="0">
                  <a:solidFill>
                    <a:schemeClr val="bg1"/>
                  </a:solidFill>
                  <a:latin typeface="Bariol Regular" panose="02000506040000020003" pitchFamily="50" charset="0"/>
                </a:rPr>
                <a:t>%)</a:t>
              </a:r>
              <a:endParaRPr lang="ca-ES" sz="3000" dirty="0">
                <a:solidFill>
                  <a:schemeClr val="bg1"/>
                </a:solidFill>
                <a:latin typeface="Bariol Regular" panose="02000506040000020003" pitchFamily="50" charset="0"/>
              </a:endParaRPr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5089442" y="4316384"/>
            <a:ext cx="3621464" cy="2093295"/>
            <a:chOff x="1216241" y="2689934"/>
            <a:chExt cx="3568823" cy="2423604"/>
          </a:xfrm>
        </p:grpSpPr>
        <p:sp>
          <p:nvSpPr>
            <p:cNvPr id="21" name="Rectángulo redondeado 20"/>
            <p:cNvSpPr/>
            <p:nvPr/>
          </p:nvSpPr>
          <p:spPr>
            <a:xfrm>
              <a:off x="1216241" y="2689934"/>
              <a:ext cx="3568823" cy="242360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22" name="CuadroTexto 21"/>
            <p:cNvSpPr txBox="1"/>
            <p:nvPr/>
          </p:nvSpPr>
          <p:spPr>
            <a:xfrm>
              <a:off x="1500327" y="2814221"/>
              <a:ext cx="3000651" cy="211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ca-ES" sz="2500" dirty="0">
                  <a:solidFill>
                    <a:schemeClr val="bg1"/>
                  </a:solidFill>
                  <a:latin typeface="Bariol Regular" panose="02000506040000020003" pitchFamily="50" charset="0"/>
                </a:rPr>
                <a:t>Pressupost financer</a:t>
              </a:r>
            </a:p>
            <a:p>
              <a:pPr algn="ctr">
                <a:lnSpc>
                  <a:spcPct val="150000"/>
                </a:lnSpc>
              </a:pPr>
              <a:r>
                <a:rPr lang="es-ES" sz="2500" b="1" dirty="0" smtClean="0">
                  <a:solidFill>
                    <a:schemeClr val="bg1"/>
                  </a:solidFill>
                  <a:latin typeface="Bariol Regular" panose="02000506040000020003" pitchFamily="50" charset="0"/>
                </a:rPr>
                <a:t>955,2 </a:t>
              </a:r>
              <a:r>
                <a:rPr lang="es-ES" sz="2500" b="1" dirty="0">
                  <a:solidFill>
                    <a:schemeClr val="bg1"/>
                  </a:solidFill>
                  <a:latin typeface="Bariol Regular" panose="02000506040000020003" pitchFamily="50" charset="0"/>
                </a:rPr>
                <a:t>M €</a:t>
              </a:r>
            </a:p>
            <a:p>
              <a:pPr algn="ctr">
                <a:lnSpc>
                  <a:spcPct val="150000"/>
                </a:lnSpc>
              </a:pPr>
              <a:r>
                <a:rPr lang="es-ES" sz="2500" dirty="0" smtClean="0">
                  <a:solidFill>
                    <a:schemeClr val="bg1"/>
                  </a:solidFill>
                  <a:latin typeface="Bariol Regular" panose="02000506040000020003" pitchFamily="50" charset="0"/>
                </a:rPr>
                <a:t>-230,7 </a:t>
              </a:r>
              <a:r>
                <a:rPr lang="es-ES" sz="2500" dirty="0">
                  <a:solidFill>
                    <a:schemeClr val="bg1"/>
                  </a:solidFill>
                  <a:latin typeface="Bariol Regular" panose="02000506040000020003" pitchFamily="50" charset="0"/>
                </a:rPr>
                <a:t>M€ </a:t>
              </a:r>
              <a:r>
                <a:rPr lang="es-ES" sz="2500" dirty="0" smtClean="0">
                  <a:solidFill>
                    <a:schemeClr val="bg1"/>
                  </a:solidFill>
                  <a:latin typeface="Bariol Regular" panose="02000506040000020003" pitchFamily="50" charset="0"/>
                </a:rPr>
                <a:t>(-19,5 </a:t>
              </a:r>
              <a:r>
                <a:rPr lang="es-ES" sz="2500" dirty="0">
                  <a:solidFill>
                    <a:schemeClr val="bg1"/>
                  </a:solidFill>
                  <a:latin typeface="Bariol Regular" panose="02000506040000020003" pitchFamily="50" charset="0"/>
                </a:rPr>
                <a:t>%)</a:t>
              </a:r>
              <a:endParaRPr lang="ca-ES" sz="2500" dirty="0">
                <a:solidFill>
                  <a:schemeClr val="bg1"/>
                </a:solidFill>
                <a:latin typeface="Bariol Regular" panose="02000506040000020003" pitchFamily="50" charset="0"/>
              </a:endParaRPr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5069150" y="1643286"/>
            <a:ext cx="3621464" cy="2093295"/>
            <a:chOff x="1216241" y="2689934"/>
            <a:chExt cx="3568823" cy="2423604"/>
          </a:xfrm>
        </p:grpSpPr>
        <p:sp>
          <p:nvSpPr>
            <p:cNvPr id="29" name="Rectángulo redondeado 28"/>
            <p:cNvSpPr/>
            <p:nvPr/>
          </p:nvSpPr>
          <p:spPr>
            <a:xfrm>
              <a:off x="1216241" y="2689934"/>
              <a:ext cx="3568823" cy="242360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30" name="CuadroTexto 29"/>
            <p:cNvSpPr txBox="1"/>
            <p:nvPr/>
          </p:nvSpPr>
          <p:spPr>
            <a:xfrm>
              <a:off x="1500327" y="2814221"/>
              <a:ext cx="3000651" cy="211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ca-ES" sz="2500" dirty="0">
                  <a:solidFill>
                    <a:schemeClr val="bg1"/>
                  </a:solidFill>
                  <a:latin typeface="Bariol Regular" panose="02000506040000020003" pitchFamily="50" charset="0"/>
                </a:rPr>
                <a:t>Pressupost no financer</a:t>
              </a:r>
            </a:p>
            <a:p>
              <a:pPr algn="ctr">
                <a:lnSpc>
                  <a:spcPct val="150000"/>
                </a:lnSpc>
              </a:pPr>
              <a:r>
                <a:rPr lang="es-ES" sz="2500" b="1" dirty="0">
                  <a:solidFill>
                    <a:schemeClr val="bg1"/>
                  </a:solidFill>
                  <a:latin typeface="Bariol Regular" panose="02000506040000020003" pitchFamily="50" charset="0"/>
                </a:rPr>
                <a:t>6.365,5 M €</a:t>
              </a:r>
            </a:p>
            <a:p>
              <a:pPr algn="ctr">
                <a:lnSpc>
                  <a:spcPct val="150000"/>
                </a:lnSpc>
              </a:pPr>
              <a:r>
                <a:rPr lang="es-ES" sz="2500" dirty="0">
                  <a:solidFill>
                    <a:schemeClr val="bg1"/>
                  </a:solidFill>
                  <a:latin typeface="Bariol Regular" panose="02000506040000020003" pitchFamily="50" charset="0"/>
                </a:rPr>
                <a:t>+418 M€ (+7,03 %)</a:t>
              </a:r>
              <a:endParaRPr lang="ca-ES" sz="2500" dirty="0">
                <a:solidFill>
                  <a:schemeClr val="bg1"/>
                </a:solidFill>
                <a:latin typeface="Bariol Regular" panose="02000506040000020003" pitchFamily="50" charset="0"/>
              </a:endParaRPr>
            </a:p>
          </p:txBody>
        </p:sp>
      </p:grpSp>
      <p:cxnSp>
        <p:nvCxnSpPr>
          <p:cNvPr id="32" name="Conector recto 31"/>
          <p:cNvCxnSpPr>
            <a:endCxn id="29" idx="1"/>
          </p:cNvCxnSpPr>
          <p:nvPr/>
        </p:nvCxnSpPr>
        <p:spPr>
          <a:xfrm flipV="1">
            <a:off x="4545361" y="2689934"/>
            <a:ext cx="523789" cy="11896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/>
          <p:cNvCxnSpPr>
            <a:stCxn id="6" idx="3"/>
            <a:endCxn id="21" idx="1"/>
          </p:cNvCxnSpPr>
          <p:nvPr/>
        </p:nvCxnSpPr>
        <p:spPr>
          <a:xfrm>
            <a:off x="4545361" y="3901736"/>
            <a:ext cx="544081" cy="146129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CuadroTexto 36"/>
          <p:cNvSpPr txBox="1"/>
          <p:nvPr/>
        </p:nvSpPr>
        <p:spPr>
          <a:xfrm>
            <a:off x="274699" y="38100"/>
            <a:ext cx="73956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Bariol Bold"/>
                <a:cs typeface="Bariol Bold"/>
              </a:rPr>
              <a:t>Pressupost 2024</a:t>
            </a:r>
          </a:p>
        </p:txBody>
      </p:sp>
    </p:spTree>
    <p:extLst>
      <p:ext uri="{BB962C8B-B14F-4D97-AF65-F5344CB8AC3E}">
        <p14:creationId xmlns:p14="http://schemas.microsoft.com/office/powerpoint/2010/main" val="287641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to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534" y="-187280"/>
            <a:ext cx="9491070" cy="7934279"/>
          </a:xfrm>
          <a:prstGeom prst="rect">
            <a:avLst/>
          </a:prstGeom>
        </p:spPr>
      </p:pic>
      <p:pic>
        <p:nvPicPr>
          <p:cNvPr id="5" name="Imagen 4" descr="patr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906" y="-162640"/>
            <a:ext cx="9849812" cy="702064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74699" y="38100"/>
            <a:ext cx="73956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riol Bold"/>
                <a:cs typeface="Bariol Bold"/>
              </a:rPr>
              <a:t>Sector públic instrumental</a:t>
            </a:r>
            <a:endParaRPr lang="ca-ES" sz="3000" dirty="0">
              <a:solidFill>
                <a:schemeClr val="tx1">
                  <a:lumMod val="50000"/>
                  <a:lumOff val="50000"/>
                </a:schemeClr>
              </a:solidFill>
              <a:latin typeface="Bariol Bold"/>
              <a:cs typeface="Bariol Bold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-248057" y="734520"/>
            <a:ext cx="9491070" cy="6240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/>
              <a:t>€</a:t>
            </a:r>
            <a:endParaRPr lang="es-ES"/>
          </a:p>
        </p:txBody>
      </p:sp>
      <p:pic>
        <p:nvPicPr>
          <p:cNvPr id="8" name="Imagen 7" descr="logo_pp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7" y="920751"/>
            <a:ext cx="457561" cy="262254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8072500" y="0"/>
            <a:ext cx="91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dirty="0" smtClean="0">
                <a:solidFill>
                  <a:schemeClr val="bg1"/>
                </a:solidFill>
                <a:latin typeface="Bariol Thin"/>
                <a:cs typeface="Bariol Thin"/>
              </a:rPr>
              <a:t>20</a:t>
            </a:r>
            <a:endParaRPr lang="es-ES" sz="4000" dirty="0">
              <a:solidFill>
                <a:schemeClr val="bg1"/>
              </a:solidFill>
              <a:latin typeface="Bariol Thin"/>
              <a:cs typeface="Bariol Thin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045042" y="4520827"/>
            <a:ext cx="1269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+ X,X %</a:t>
            </a:r>
            <a:endParaRPr lang="ca-ES" sz="2800" dirty="0">
              <a:solidFill>
                <a:schemeClr val="bg1"/>
              </a:solidFill>
            </a:endParaRPr>
          </a:p>
        </p:txBody>
      </p:sp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615245941"/>
              </p:ext>
            </p:extLst>
          </p:nvPr>
        </p:nvGraphicFramePr>
        <p:xfrm>
          <a:off x="808219" y="792838"/>
          <a:ext cx="8060574" cy="6182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4" name="Imagen 13">
            <a:extLst>
              <a:ext uri="{FF2B5EF4-FFF2-40B4-BE49-F238E27FC236}">
                <a16:creationId xmlns:a16="http://schemas.microsoft.com/office/drawing/2014/main" id="{6658BB57-39E4-4940-8C78-54DCEC49F3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18595" y="6573401"/>
            <a:ext cx="1255885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0284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to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534" y="-187280"/>
            <a:ext cx="9491070" cy="7934279"/>
          </a:xfrm>
          <a:prstGeom prst="rect">
            <a:avLst/>
          </a:prstGeom>
        </p:spPr>
      </p:pic>
      <p:pic>
        <p:nvPicPr>
          <p:cNvPr id="5" name="Imagen 4" descr="patr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906" y="-162640"/>
            <a:ext cx="9849812" cy="702064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74699" y="38100"/>
            <a:ext cx="73956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riol Bold"/>
                <a:cs typeface="Bariol Bold"/>
              </a:rPr>
              <a:t>Sector públic instrumental</a:t>
            </a:r>
            <a:endParaRPr lang="ca-ES" sz="3000" dirty="0">
              <a:solidFill>
                <a:schemeClr val="tx1">
                  <a:lumMod val="50000"/>
                  <a:lumOff val="50000"/>
                </a:schemeClr>
              </a:solidFill>
              <a:latin typeface="Bariol Bold"/>
              <a:cs typeface="Bariol Bold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-248057" y="734520"/>
            <a:ext cx="9491070" cy="6240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/>
              <a:t>€</a:t>
            </a:r>
            <a:endParaRPr lang="es-ES"/>
          </a:p>
        </p:txBody>
      </p:sp>
      <p:pic>
        <p:nvPicPr>
          <p:cNvPr id="8" name="Imagen 7" descr="logo_pp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7" y="920751"/>
            <a:ext cx="457561" cy="262254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8072500" y="0"/>
            <a:ext cx="91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dirty="0" smtClean="0">
                <a:solidFill>
                  <a:schemeClr val="bg1"/>
                </a:solidFill>
                <a:latin typeface="Bariol Thin"/>
                <a:cs typeface="Bariol Thin"/>
              </a:rPr>
              <a:t>21</a:t>
            </a:r>
            <a:endParaRPr lang="es-ES" sz="4000" dirty="0">
              <a:solidFill>
                <a:schemeClr val="bg1"/>
              </a:solidFill>
              <a:latin typeface="Bariol Thin"/>
              <a:cs typeface="Bariol Thin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045042" y="4520827"/>
            <a:ext cx="1269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+ X,X %</a:t>
            </a:r>
            <a:endParaRPr lang="ca-ES" sz="2800" dirty="0">
              <a:solidFill>
                <a:schemeClr val="bg1"/>
              </a:solidFill>
            </a:endParaRPr>
          </a:p>
        </p:txBody>
      </p:sp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2419924393"/>
              </p:ext>
            </p:extLst>
          </p:nvPr>
        </p:nvGraphicFramePr>
        <p:xfrm>
          <a:off x="395994" y="818239"/>
          <a:ext cx="8202968" cy="6182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7459062" y="6636419"/>
            <a:ext cx="15891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000" dirty="0" smtClean="0">
                <a:latin typeface="Bariol Regular" panose="02000506040000020003" pitchFamily="50" charset="0"/>
              </a:rPr>
              <a:t>% Variació 2023-2024</a:t>
            </a:r>
            <a:endParaRPr lang="ca-ES" sz="1000" dirty="0">
              <a:latin typeface="Bariol Regular" panose="0200050604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1708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to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534" y="-187280"/>
            <a:ext cx="9491070" cy="7934279"/>
          </a:xfrm>
          <a:prstGeom prst="rect">
            <a:avLst/>
          </a:prstGeom>
        </p:spPr>
      </p:pic>
      <p:pic>
        <p:nvPicPr>
          <p:cNvPr id="5" name="Imagen 4" descr="patr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906" y="-162640"/>
            <a:ext cx="9849812" cy="702064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74699" y="38100"/>
            <a:ext cx="73956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riol Bold"/>
                <a:cs typeface="Bariol Bold"/>
              </a:rPr>
              <a:t>Evolució deute públic</a:t>
            </a:r>
            <a:endParaRPr lang="ca-ES" sz="3000" dirty="0">
              <a:solidFill>
                <a:schemeClr val="tx1">
                  <a:lumMod val="50000"/>
                  <a:lumOff val="50000"/>
                </a:schemeClr>
              </a:solidFill>
              <a:latin typeface="Bariol Bold"/>
              <a:cs typeface="Bariol Bold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-248057" y="707886"/>
            <a:ext cx="9491070" cy="6240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/>
              <a:t>€</a:t>
            </a:r>
            <a:endParaRPr lang="es-ES"/>
          </a:p>
        </p:txBody>
      </p:sp>
      <p:pic>
        <p:nvPicPr>
          <p:cNvPr id="8" name="Imagen 7" descr="logo_pp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7" y="920751"/>
            <a:ext cx="457561" cy="262254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8072500" y="0"/>
            <a:ext cx="91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dirty="0" smtClean="0">
                <a:solidFill>
                  <a:schemeClr val="bg1"/>
                </a:solidFill>
                <a:latin typeface="Bariol Thin"/>
                <a:cs typeface="Bariol Thin"/>
              </a:rPr>
              <a:t>22</a:t>
            </a:r>
            <a:endParaRPr lang="es-ES" sz="4000" dirty="0">
              <a:solidFill>
                <a:schemeClr val="bg1"/>
              </a:solidFill>
              <a:latin typeface="Bariol Thin"/>
              <a:cs typeface="Bariol Thin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053921" y="5069144"/>
            <a:ext cx="13405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dirty="0">
                <a:solidFill>
                  <a:schemeClr val="bg1"/>
                </a:solidFill>
              </a:rPr>
              <a:t>Previsió</a:t>
            </a:r>
          </a:p>
          <a:p>
            <a:r>
              <a:rPr lang="ca-ES" sz="2000" dirty="0">
                <a:solidFill>
                  <a:schemeClr val="bg1"/>
                </a:solidFill>
              </a:rPr>
              <a:t>PIB</a:t>
            </a:r>
          </a:p>
          <a:p>
            <a:r>
              <a:rPr lang="ca-ES" sz="2000" dirty="0">
                <a:solidFill>
                  <a:schemeClr val="bg1"/>
                </a:solidFill>
              </a:rPr>
              <a:t>I. Balears</a:t>
            </a:r>
          </a:p>
          <a:p>
            <a:r>
              <a:rPr lang="ca-ES" sz="2000" dirty="0">
                <a:solidFill>
                  <a:schemeClr val="bg1"/>
                </a:solidFill>
              </a:rPr>
              <a:t>2024</a:t>
            </a:r>
          </a:p>
        </p:txBody>
      </p:sp>
      <p:graphicFrame>
        <p:nvGraphicFramePr>
          <p:cNvPr id="28" name="Gráfico 27">
            <a:extLst>
              <a:ext uri="{FF2B5EF4-FFF2-40B4-BE49-F238E27FC236}">
                <a16:creationId xmlns:a16="http://schemas.microsoft.com/office/drawing/2014/main" id="{A2EFA0D9-24FA-45D4-98B9-B0B1577BB2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9340686"/>
              </p:ext>
            </p:extLst>
          </p:nvPr>
        </p:nvGraphicFramePr>
        <p:xfrm>
          <a:off x="808218" y="2098705"/>
          <a:ext cx="8078533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616430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to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534" y="-187280"/>
            <a:ext cx="9491070" cy="7934279"/>
          </a:xfrm>
          <a:prstGeom prst="rect">
            <a:avLst/>
          </a:prstGeom>
        </p:spPr>
      </p:pic>
      <p:pic>
        <p:nvPicPr>
          <p:cNvPr id="5" name="Imagen 4" descr="patr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906" y="-162640"/>
            <a:ext cx="9849812" cy="702064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820800" y="4127500"/>
            <a:ext cx="691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chemeClr val="bg1"/>
                </a:solidFill>
                <a:latin typeface="Bariol Bold"/>
                <a:cs typeface="Bariol Bold"/>
              </a:rPr>
              <a:t>GRÀCIES PER LA VOSTRA ATENCIÓ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-1663700" y="381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pic>
        <p:nvPicPr>
          <p:cNvPr id="3" name="Imagen 2" descr="logo_ppt_fina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57" y="844551"/>
            <a:ext cx="2651760" cy="269443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0744200" y="5181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2541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to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534" y="-187280"/>
            <a:ext cx="9491070" cy="7934279"/>
          </a:xfrm>
          <a:prstGeom prst="rect">
            <a:avLst/>
          </a:prstGeom>
        </p:spPr>
      </p:pic>
      <p:pic>
        <p:nvPicPr>
          <p:cNvPr id="5" name="Imagen 4" descr="patr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906" y="-162640"/>
            <a:ext cx="9849812" cy="702064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74699" y="38100"/>
            <a:ext cx="73956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Bariol Bold"/>
                <a:cs typeface="Bariol Bold"/>
              </a:rPr>
              <a:t>Evolució despesa inicial</a:t>
            </a:r>
          </a:p>
        </p:txBody>
      </p:sp>
      <p:sp>
        <p:nvSpPr>
          <p:cNvPr id="2" name="Rectángulo 1"/>
          <p:cNvSpPr/>
          <p:nvPr/>
        </p:nvSpPr>
        <p:spPr>
          <a:xfrm>
            <a:off x="-185913" y="720586"/>
            <a:ext cx="9491070" cy="6240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/>
              <a:t>€</a:t>
            </a:r>
            <a:endParaRPr lang="es-ES"/>
          </a:p>
        </p:txBody>
      </p:sp>
      <p:pic>
        <p:nvPicPr>
          <p:cNvPr id="8" name="Imagen 7" descr="logo_pp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7" y="920751"/>
            <a:ext cx="457561" cy="262254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8072500" y="0"/>
            <a:ext cx="91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dirty="0" smtClean="0">
                <a:solidFill>
                  <a:schemeClr val="bg1"/>
                </a:solidFill>
                <a:latin typeface="Bariol Thin"/>
                <a:cs typeface="Bariol Thin"/>
              </a:rPr>
              <a:t>03</a:t>
            </a:r>
            <a:endParaRPr lang="es-ES" sz="4000" dirty="0">
              <a:solidFill>
                <a:schemeClr val="bg1"/>
              </a:solidFill>
              <a:latin typeface="Bariol Thin"/>
              <a:cs typeface="Bariol Thin"/>
            </a:endParaRPr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1157757912"/>
              </p:ext>
            </p:extLst>
          </p:nvPr>
        </p:nvGraphicFramePr>
        <p:xfrm>
          <a:off x="1332409" y="2052731"/>
          <a:ext cx="6507333" cy="3524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5719" y="1778387"/>
            <a:ext cx="1255885" cy="274344"/>
          </a:xfrm>
          <a:prstGeom prst="rect">
            <a:avLst/>
          </a:prstGeom>
        </p:spPr>
      </p:pic>
      <p:sp>
        <p:nvSpPr>
          <p:cNvPr id="12" name="Globo: flecha izquierda 5">
            <a:extLst>
              <a:ext uri="{FF2B5EF4-FFF2-40B4-BE49-F238E27FC236}">
                <a16:creationId xmlns:a16="http://schemas.microsoft.com/office/drawing/2014/main" id="{2F5581F6-FFFF-4110-B802-F736E3B45515}"/>
              </a:ext>
            </a:extLst>
          </p:cNvPr>
          <p:cNvSpPr/>
          <p:nvPr/>
        </p:nvSpPr>
        <p:spPr>
          <a:xfrm>
            <a:off x="7662038" y="1385552"/>
            <a:ext cx="1347965" cy="2403139"/>
          </a:xfrm>
          <a:prstGeom prst="lef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400" dirty="0" smtClean="0">
                <a:latin typeface="Bariol Regular" panose="02000506040000020003"/>
              </a:rPr>
              <a:t>Per primera vegada des del 2018, la despesa financera baixa dels 1.000 M€ </a:t>
            </a:r>
            <a:endParaRPr lang="ca-ES" sz="1400" dirty="0">
              <a:latin typeface="Bariol Regular" panose="02000506040000020003"/>
            </a:endParaRPr>
          </a:p>
        </p:txBody>
      </p:sp>
    </p:spTree>
    <p:extLst>
      <p:ext uri="{BB962C8B-B14F-4D97-AF65-F5344CB8AC3E}">
        <p14:creationId xmlns:p14="http://schemas.microsoft.com/office/powerpoint/2010/main" val="3136398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to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534" y="-187280"/>
            <a:ext cx="9491070" cy="7934279"/>
          </a:xfrm>
          <a:prstGeom prst="rect">
            <a:avLst/>
          </a:prstGeom>
        </p:spPr>
      </p:pic>
      <p:pic>
        <p:nvPicPr>
          <p:cNvPr id="5" name="Imagen 4" descr="patr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906" y="-162640"/>
            <a:ext cx="9849812" cy="702064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74699" y="38100"/>
            <a:ext cx="73956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Bariol Bold"/>
                <a:cs typeface="Bariol Bold"/>
              </a:rPr>
              <a:t>Previsions econòmiques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-185913" y="720586"/>
            <a:ext cx="9491070" cy="6240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/>
              <a:t>€</a:t>
            </a:r>
            <a:endParaRPr lang="es-ES"/>
          </a:p>
        </p:txBody>
      </p:sp>
      <p:pic>
        <p:nvPicPr>
          <p:cNvPr id="8" name="Imagen 7" descr="logo_pp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7" y="920751"/>
            <a:ext cx="457561" cy="262254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8072500" y="0"/>
            <a:ext cx="91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dirty="0" smtClean="0">
                <a:solidFill>
                  <a:schemeClr val="bg1"/>
                </a:solidFill>
                <a:latin typeface="Bariol Thin"/>
                <a:cs typeface="Bariol Thin"/>
              </a:rPr>
              <a:t>04</a:t>
            </a:r>
            <a:endParaRPr lang="es-ES" sz="4000" dirty="0">
              <a:solidFill>
                <a:schemeClr val="bg1"/>
              </a:solidFill>
              <a:latin typeface="Bariol Thin"/>
              <a:cs typeface="Bariol Thin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511073"/>
              </p:ext>
            </p:extLst>
          </p:nvPr>
        </p:nvGraphicFramePr>
        <p:xfrm>
          <a:off x="1231037" y="1918380"/>
          <a:ext cx="754897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6563">
                  <a:extLst>
                    <a:ext uri="{9D8B030D-6E8A-4147-A177-3AD203B41FA5}">
                      <a16:colId xmlns:a16="http://schemas.microsoft.com/office/drawing/2014/main" val="2598338852"/>
                    </a:ext>
                  </a:extLst>
                </a:gridCol>
                <a:gridCol w="853736">
                  <a:extLst>
                    <a:ext uri="{9D8B030D-6E8A-4147-A177-3AD203B41FA5}">
                      <a16:colId xmlns:a16="http://schemas.microsoft.com/office/drawing/2014/main" val="3434194759"/>
                    </a:ext>
                  </a:extLst>
                </a:gridCol>
                <a:gridCol w="853736">
                  <a:extLst>
                    <a:ext uri="{9D8B030D-6E8A-4147-A177-3AD203B41FA5}">
                      <a16:colId xmlns:a16="http://schemas.microsoft.com/office/drawing/2014/main" val="2537409987"/>
                    </a:ext>
                  </a:extLst>
                </a:gridCol>
                <a:gridCol w="853736">
                  <a:extLst>
                    <a:ext uri="{9D8B030D-6E8A-4147-A177-3AD203B41FA5}">
                      <a16:colId xmlns:a16="http://schemas.microsoft.com/office/drawing/2014/main" val="3243623879"/>
                    </a:ext>
                  </a:extLst>
                </a:gridCol>
                <a:gridCol w="853736">
                  <a:extLst>
                    <a:ext uri="{9D8B030D-6E8A-4147-A177-3AD203B41FA5}">
                      <a16:colId xmlns:a16="http://schemas.microsoft.com/office/drawing/2014/main" val="1971286957"/>
                    </a:ext>
                  </a:extLst>
                </a:gridCol>
                <a:gridCol w="853736">
                  <a:extLst>
                    <a:ext uri="{9D8B030D-6E8A-4147-A177-3AD203B41FA5}">
                      <a16:colId xmlns:a16="http://schemas.microsoft.com/office/drawing/2014/main" val="343529643"/>
                    </a:ext>
                  </a:extLst>
                </a:gridCol>
                <a:gridCol w="853736">
                  <a:extLst>
                    <a:ext uri="{9D8B030D-6E8A-4147-A177-3AD203B41FA5}">
                      <a16:colId xmlns:a16="http://schemas.microsoft.com/office/drawing/2014/main" val="33298337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a-ES" noProof="0" dirty="0"/>
                        <a:t>Var. interanual PIB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/>
                        <a:t>2021</a:t>
                      </a:r>
                      <a:endParaRPr lang="ca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/>
                        <a:t>2022</a:t>
                      </a:r>
                      <a:endParaRPr lang="ca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/>
                        <a:t>2023</a:t>
                      </a:r>
                      <a:endParaRPr lang="ca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/>
                        <a:t>2024</a:t>
                      </a:r>
                      <a:endParaRPr lang="ca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/>
                        <a:t>2023-1T</a:t>
                      </a:r>
                      <a:endParaRPr lang="ca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/>
                        <a:t>2023-2T</a:t>
                      </a:r>
                      <a:endParaRPr lang="ca-E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978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noProof="0" dirty="0"/>
                        <a:t>Illes Balears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700" dirty="0"/>
                        <a:t>11,1 %</a:t>
                      </a:r>
                      <a:endParaRPr lang="ca-E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700" dirty="0"/>
                        <a:t>14,2 %</a:t>
                      </a:r>
                      <a:endParaRPr lang="ca-E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700" dirty="0"/>
                        <a:t>3,9 %</a:t>
                      </a:r>
                      <a:endParaRPr lang="ca-E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700" dirty="0"/>
                        <a:t>2,6 %</a:t>
                      </a:r>
                      <a:endParaRPr lang="ca-E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700" dirty="0"/>
                        <a:t>6,5 %</a:t>
                      </a:r>
                      <a:endParaRPr lang="ca-E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700" dirty="0"/>
                        <a:t>4,8 %</a:t>
                      </a:r>
                      <a:endParaRPr lang="ca-ES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738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noProof="0" dirty="0"/>
                        <a:t>Espanya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700" dirty="0"/>
                        <a:t>6,4 %</a:t>
                      </a:r>
                      <a:endParaRPr lang="ca-E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700" dirty="0"/>
                        <a:t>5,8 %</a:t>
                      </a:r>
                      <a:endParaRPr lang="ca-E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700" dirty="0"/>
                        <a:t>2,2 %</a:t>
                      </a:r>
                      <a:endParaRPr lang="ca-E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700" dirty="0"/>
                        <a:t>1,9 %</a:t>
                      </a:r>
                      <a:endParaRPr lang="ca-E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700" dirty="0"/>
                        <a:t>4,2 %</a:t>
                      </a:r>
                      <a:endParaRPr lang="ca-E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700" dirty="0"/>
                        <a:t>2,2 %</a:t>
                      </a:r>
                      <a:endParaRPr lang="ca-ES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15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a-ES" noProof="0" dirty="0"/>
                        <a:t>UE-27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700" dirty="0"/>
                        <a:t>5,7 %</a:t>
                      </a:r>
                      <a:endParaRPr lang="ca-E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700" dirty="0"/>
                        <a:t>3,4 %</a:t>
                      </a:r>
                      <a:endParaRPr lang="ca-E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700" dirty="0"/>
                        <a:t>0,8 %</a:t>
                      </a:r>
                      <a:endParaRPr lang="ca-E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700" dirty="0"/>
                        <a:t>1,4 %</a:t>
                      </a:r>
                      <a:endParaRPr lang="ca-E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700" dirty="0"/>
                        <a:t>1,1 %</a:t>
                      </a:r>
                      <a:endParaRPr lang="ca-E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700" dirty="0"/>
                        <a:t>0,4</a:t>
                      </a:r>
                      <a:r>
                        <a:rPr lang="es-ES" sz="1700" baseline="0" dirty="0"/>
                        <a:t> %</a:t>
                      </a:r>
                      <a:endParaRPr lang="ca-ES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9743367"/>
                  </a:ext>
                </a:extLst>
              </a:tr>
            </a:tbl>
          </a:graphicData>
        </a:graphic>
      </p:graphicFrame>
      <p:sp>
        <p:nvSpPr>
          <p:cNvPr id="3" name="Flecha arriba 2"/>
          <p:cNvSpPr/>
          <p:nvPr/>
        </p:nvSpPr>
        <p:spPr>
          <a:xfrm>
            <a:off x="2317074" y="4003827"/>
            <a:ext cx="2681056" cy="2334827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2" name="CuadroTexto 11"/>
          <p:cNvSpPr txBox="1"/>
          <p:nvPr/>
        </p:nvSpPr>
        <p:spPr>
          <a:xfrm>
            <a:off x="1231037" y="3467499"/>
            <a:ext cx="75489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2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Fonts: DG Economia i Estadística, INE i Eurostat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045042" y="4520827"/>
            <a:ext cx="1269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+ 2,6 %</a:t>
            </a:r>
            <a:endParaRPr lang="ca-ES" sz="2800" dirty="0">
              <a:solidFill>
                <a:schemeClr val="bg1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053921" y="5069144"/>
            <a:ext cx="13405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dirty="0">
                <a:solidFill>
                  <a:schemeClr val="bg1"/>
                </a:solidFill>
              </a:rPr>
              <a:t>Previsió</a:t>
            </a:r>
          </a:p>
          <a:p>
            <a:r>
              <a:rPr lang="ca-ES" sz="2000" dirty="0">
                <a:solidFill>
                  <a:schemeClr val="bg1"/>
                </a:solidFill>
              </a:rPr>
              <a:t>PIB</a:t>
            </a:r>
          </a:p>
          <a:p>
            <a:r>
              <a:rPr lang="ca-ES" sz="2000" dirty="0">
                <a:solidFill>
                  <a:schemeClr val="bg1"/>
                </a:solidFill>
              </a:rPr>
              <a:t>I. Balears</a:t>
            </a:r>
          </a:p>
          <a:p>
            <a:r>
              <a:rPr lang="ca-ES" sz="2000" dirty="0">
                <a:solidFill>
                  <a:schemeClr val="bg1"/>
                </a:solidFill>
              </a:rPr>
              <a:t>2024</a:t>
            </a:r>
          </a:p>
        </p:txBody>
      </p:sp>
      <p:sp>
        <p:nvSpPr>
          <p:cNvPr id="15" name="Flecha arriba 14"/>
          <p:cNvSpPr/>
          <p:nvPr/>
        </p:nvSpPr>
        <p:spPr>
          <a:xfrm>
            <a:off x="5530788" y="4805252"/>
            <a:ext cx="1438183" cy="1509202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6" name="CuadroTexto 15"/>
          <p:cNvSpPr txBox="1"/>
          <p:nvPr/>
        </p:nvSpPr>
        <p:spPr>
          <a:xfrm>
            <a:off x="5734978" y="5086900"/>
            <a:ext cx="1074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</a:rPr>
              <a:t>+ 1,9 %</a:t>
            </a:r>
            <a:endParaRPr lang="ca-ES" sz="2000" dirty="0">
              <a:solidFill>
                <a:schemeClr val="bg1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5930282" y="5488829"/>
            <a:ext cx="736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dirty="0">
                <a:solidFill>
                  <a:schemeClr val="bg1"/>
                </a:solidFill>
              </a:rPr>
              <a:t>Previsió</a:t>
            </a:r>
          </a:p>
          <a:p>
            <a:r>
              <a:rPr lang="es-ES" sz="1200" dirty="0">
                <a:solidFill>
                  <a:schemeClr val="bg1"/>
                </a:solidFill>
              </a:rPr>
              <a:t>PIB</a:t>
            </a:r>
            <a:endParaRPr lang="ca-ES" sz="1200" dirty="0">
              <a:solidFill>
                <a:schemeClr val="bg1"/>
              </a:solidFill>
            </a:endParaRPr>
          </a:p>
          <a:p>
            <a:r>
              <a:rPr lang="ca-ES" sz="1200" dirty="0">
                <a:solidFill>
                  <a:schemeClr val="bg1"/>
                </a:solidFill>
              </a:rPr>
              <a:t>Espanya</a:t>
            </a:r>
          </a:p>
          <a:p>
            <a:r>
              <a:rPr lang="es-ES" sz="1200" dirty="0">
                <a:solidFill>
                  <a:schemeClr val="bg1"/>
                </a:solidFill>
              </a:rPr>
              <a:t>2024</a:t>
            </a:r>
            <a:endParaRPr lang="ca-E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677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to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534" y="-187280"/>
            <a:ext cx="9491070" cy="7934279"/>
          </a:xfrm>
          <a:prstGeom prst="rect">
            <a:avLst/>
          </a:prstGeom>
        </p:spPr>
      </p:pic>
      <p:pic>
        <p:nvPicPr>
          <p:cNvPr id="5" name="Imagen 4" descr="patr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906" y="-162640"/>
            <a:ext cx="9849812" cy="702064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74699" y="38100"/>
            <a:ext cx="73956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dirty="0">
                <a:solidFill>
                  <a:schemeClr val="tx1">
                    <a:lumMod val="50000"/>
                    <a:lumOff val="50000"/>
                  </a:schemeClr>
                </a:solidFill>
                <a:latin typeface="Bariol Bold"/>
                <a:cs typeface="Bariol Bold"/>
              </a:rPr>
              <a:t>Marc fiscal actual</a:t>
            </a:r>
          </a:p>
        </p:txBody>
      </p:sp>
      <p:sp>
        <p:nvSpPr>
          <p:cNvPr id="2" name="Rectángulo 1"/>
          <p:cNvSpPr/>
          <p:nvPr/>
        </p:nvSpPr>
        <p:spPr>
          <a:xfrm>
            <a:off x="-185913" y="720586"/>
            <a:ext cx="9491070" cy="6240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/>
              <a:t>€</a:t>
            </a:r>
            <a:endParaRPr lang="es-ES"/>
          </a:p>
        </p:txBody>
      </p:sp>
      <p:pic>
        <p:nvPicPr>
          <p:cNvPr id="8" name="Imagen 7" descr="logo_pp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7" y="920751"/>
            <a:ext cx="457561" cy="262254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8072500" y="0"/>
            <a:ext cx="91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dirty="0" smtClean="0">
                <a:solidFill>
                  <a:schemeClr val="bg1"/>
                </a:solidFill>
                <a:latin typeface="Bariol Thin"/>
                <a:cs typeface="Bariol Thin"/>
              </a:rPr>
              <a:t>05</a:t>
            </a:r>
            <a:endParaRPr lang="es-ES" sz="4000" dirty="0">
              <a:solidFill>
                <a:schemeClr val="bg1"/>
              </a:solidFill>
              <a:latin typeface="Bariol Thin"/>
              <a:cs typeface="Bariol Thin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393065"/>
              </p:ext>
            </p:extLst>
          </p:nvPr>
        </p:nvGraphicFramePr>
        <p:xfrm>
          <a:off x="916568" y="4018157"/>
          <a:ext cx="793446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8710">
                  <a:extLst>
                    <a:ext uri="{9D8B030D-6E8A-4147-A177-3AD203B41FA5}">
                      <a16:colId xmlns:a16="http://schemas.microsoft.com/office/drawing/2014/main" val="3023673795"/>
                    </a:ext>
                  </a:extLst>
                </a:gridCol>
                <a:gridCol w="979293">
                  <a:extLst>
                    <a:ext uri="{9D8B030D-6E8A-4147-A177-3AD203B41FA5}">
                      <a16:colId xmlns:a16="http://schemas.microsoft.com/office/drawing/2014/main" val="736038389"/>
                    </a:ext>
                  </a:extLst>
                </a:gridCol>
                <a:gridCol w="979293">
                  <a:extLst>
                    <a:ext uri="{9D8B030D-6E8A-4147-A177-3AD203B41FA5}">
                      <a16:colId xmlns:a16="http://schemas.microsoft.com/office/drawing/2014/main" val="350633263"/>
                    </a:ext>
                  </a:extLst>
                </a:gridCol>
                <a:gridCol w="979293">
                  <a:extLst>
                    <a:ext uri="{9D8B030D-6E8A-4147-A177-3AD203B41FA5}">
                      <a16:colId xmlns:a16="http://schemas.microsoft.com/office/drawing/2014/main" val="815164681"/>
                    </a:ext>
                  </a:extLst>
                </a:gridCol>
                <a:gridCol w="979293">
                  <a:extLst>
                    <a:ext uri="{9D8B030D-6E8A-4147-A177-3AD203B41FA5}">
                      <a16:colId xmlns:a16="http://schemas.microsoft.com/office/drawing/2014/main" val="3250881916"/>
                    </a:ext>
                  </a:extLst>
                </a:gridCol>
                <a:gridCol w="979293">
                  <a:extLst>
                    <a:ext uri="{9D8B030D-6E8A-4147-A177-3AD203B41FA5}">
                      <a16:colId xmlns:a16="http://schemas.microsoft.com/office/drawing/2014/main" val="533177943"/>
                    </a:ext>
                  </a:extLst>
                </a:gridCol>
                <a:gridCol w="979293">
                  <a:extLst>
                    <a:ext uri="{9D8B030D-6E8A-4147-A177-3AD203B41FA5}">
                      <a16:colId xmlns:a16="http://schemas.microsoft.com/office/drawing/2014/main" val="23023553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noProof="0" dirty="0"/>
                        <a:t>Regles fiscals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/>
                        <a:t>2019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/>
                        <a:t>2020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/>
                        <a:t>2021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/>
                        <a:t>2022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/>
                        <a:t>2023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/>
                        <a:t>2024</a:t>
                      </a:r>
                      <a:endParaRPr lang="ca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3545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noProof="0" dirty="0"/>
                        <a:t>% dèficit</a:t>
                      </a:r>
                      <a:r>
                        <a:rPr lang="ca-ES" baseline="0" noProof="0" dirty="0"/>
                        <a:t> s/PIB</a:t>
                      </a:r>
                      <a:endParaRPr lang="ca-E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/>
                        <a:t>-0,1 %</a:t>
                      </a:r>
                      <a:endParaRPr lang="ca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/>
                        <a:t>-0,2 %</a:t>
                      </a:r>
                      <a:endParaRPr lang="ca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/>
                        <a:t>-1,1 %</a:t>
                      </a:r>
                      <a:endParaRPr lang="ca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/>
                        <a:t>-0,6 %</a:t>
                      </a:r>
                      <a:endParaRPr lang="ca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/>
                        <a:t>-0,3 %</a:t>
                      </a:r>
                      <a:endParaRPr lang="ca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/>
                        <a:t>0,0 %</a:t>
                      </a:r>
                      <a:endParaRPr lang="ca-E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9169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noProof="0" dirty="0"/>
                        <a:t>Regla de la despesa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/>
                        <a:t>2,7 %</a:t>
                      </a:r>
                      <a:endParaRPr lang="ca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/>
                        <a:t>2,9 %</a:t>
                      </a:r>
                      <a:endParaRPr lang="ca-E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-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-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-</a:t>
                      </a:r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-</a:t>
                      </a:r>
                      <a:endParaRPr lang="ca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3990683"/>
                  </a:ext>
                </a:extLst>
              </a:tr>
            </a:tbl>
          </a:graphicData>
        </a:graphic>
      </p:graphicFrame>
      <p:grpSp>
        <p:nvGrpSpPr>
          <p:cNvPr id="9" name="Grupo 8">
            <a:extLst>
              <a:ext uri="{FF2B5EF4-FFF2-40B4-BE49-F238E27FC236}">
                <a16:creationId xmlns:a16="http://schemas.microsoft.com/office/drawing/2014/main" id="{21EDECF2-8E0D-40F5-B7EA-7B757E5E4FE0}"/>
              </a:ext>
            </a:extLst>
          </p:cNvPr>
          <p:cNvGrpSpPr/>
          <p:nvPr/>
        </p:nvGrpSpPr>
        <p:grpSpPr>
          <a:xfrm>
            <a:off x="1162975" y="1639326"/>
            <a:ext cx="7688061" cy="1379082"/>
            <a:chOff x="1456792" y="4790433"/>
            <a:chExt cx="7137646" cy="1404515"/>
          </a:xfrm>
        </p:grpSpPr>
        <p:sp>
          <p:nvSpPr>
            <p:cNvPr id="12" name="Rectángulo redondeado 24">
              <a:extLst>
                <a:ext uri="{FF2B5EF4-FFF2-40B4-BE49-F238E27FC236}">
                  <a16:creationId xmlns:a16="http://schemas.microsoft.com/office/drawing/2014/main" id="{769B5264-CEF0-43B9-8A71-F7F7013D8A1D}"/>
                </a:ext>
              </a:extLst>
            </p:cNvPr>
            <p:cNvSpPr/>
            <p:nvPr/>
          </p:nvSpPr>
          <p:spPr>
            <a:xfrm>
              <a:off x="1456792" y="4790433"/>
              <a:ext cx="7137646" cy="129613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/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EA3C0420-E5C6-480F-A453-E6E9460DC764}"/>
                </a:ext>
              </a:extLst>
            </p:cNvPr>
            <p:cNvSpPr txBox="1"/>
            <p:nvPr/>
          </p:nvSpPr>
          <p:spPr>
            <a:xfrm>
              <a:off x="1643222" y="4994619"/>
              <a:ext cx="695121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a-ES" sz="2400" dirty="0">
                  <a:solidFill>
                    <a:schemeClr val="bg1"/>
                  </a:solidFill>
                </a:rPr>
                <a:t>Estabilitat pressupostària 			Per primera vegada es fa un pressupost </a:t>
              </a:r>
              <a:r>
                <a:rPr lang="ca-ES" sz="2400" dirty="0" smtClean="0">
                  <a:solidFill>
                    <a:schemeClr val="bg1"/>
                  </a:solidFill>
                </a:rPr>
                <a:t>que es marca l’objectiu de </a:t>
              </a:r>
              <a:r>
                <a:rPr lang="ca-ES" sz="2400" dirty="0">
                  <a:solidFill>
                    <a:schemeClr val="bg1"/>
                  </a:solidFill>
                </a:rPr>
                <a:t>dèficit del 0,0 %</a:t>
              </a:r>
            </a:p>
          </p:txBody>
        </p:sp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CDEC7A91-1081-46A5-9E63-03D8C5FC9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49989" y="5074012"/>
              <a:ext cx="737680" cy="3657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562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to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534" y="-187280"/>
            <a:ext cx="9491070" cy="7934279"/>
          </a:xfrm>
          <a:prstGeom prst="rect">
            <a:avLst/>
          </a:prstGeom>
        </p:spPr>
      </p:pic>
      <p:pic>
        <p:nvPicPr>
          <p:cNvPr id="5" name="Imagen 4" descr="patr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906" y="-162640"/>
            <a:ext cx="9849812" cy="702064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74699" y="38100"/>
            <a:ext cx="73956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riol Bold"/>
                <a:cs typeface="Bariol Bold"/>
              </a:rPr>
              <a:t>Pressupost d’ingressos</a:t>
            </a:r>
            <a:endParaRPr lang="ca-ES" sz="3000" dirty="0">
              <a:solidFill>
                <a:schemeClr val="tx1">
                  <a:lumMod val="50000"/>
                  <a:lumOff val="50000"/>
                </a:schemeClr>
              </a:solidFill>
              <a:latin typeface="Bariol Bold"/>
              <a:cs typeface="Bariol Bold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-248057" y="707886"/>
            <a:ext cx="9491070" cy="6240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/>
              <a:t>€</a:t>
            </a:r>
            <a:endParaRPr lang="es-ES"/>
          </a:p>
        </p:txBody>
      </p:sp>
      <p:pic>
        <p:nvPicPr>
          <p:cNvPr id="8" name="Imagen 7" descr="logo_pp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7" y="920751"/>
            <a:ext cx="457561" cy="262254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8072500" y="0"/>
            <a:ext cx="91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dirty="0" smtClean="0">
                <a:solidFill>
                  <a:schemeClr val="bg1"/>
                </a:solidFill>
                <a:latin typeface="Bariol Thin"/>
                <a:cs typeface="Bariol Thin"/>
              </a:rPr>
              <a:t>06</a:t>
            </a:r>
            <a:endParaRPr lang="es-ES" sz="4000" dirty="0">
              <a:solidFill>
                <a:schemeClr val="bg1"/>
              </a:solidFill>
              <a:latin typeface="Bariol Thin"/>
              <a:cs typeface="Bariol Thin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053921" y="5069144"/>
            <a:ext cx="13405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dirty="0">
                <a:solidFill>
                  <a:schemeClr val="bg1"/>
                </a:solidFill>
              </a:rPr>
              <a:t>Previsió</a:t>
            </a:r>
          </a:p>
          <a:p>
            <a:r>
              <a:rPr lang="ca-ES" sz="2000" dirty="0">
                <a:solidFill>
                  <a:schemeClr val="bg1"/>
                </a:solidFill>
              </a:rPr>
              <a:t>PIB</a:t>
            </a:r>
          </a:p>
          <a:p>
            <a:r>
              <a:rPr lang="ca-ES" sz="2000" dirty="0">
                <a:solidFill>
                  <a:schemeClr val="bg1"/>
                </a:solidFill>
              </a:rPr>
              <a:t>I. Balears</a:t>
            </a:r>
          </a:p>
          <a:p>
            <a:r>
              <a:rPr lang="ca-ES" sz="2000" dirty="0">
                <a:solidFill>
                  <a:schemeClr val="bg1"/>
                </a:solidFill>
              </a:rPr>
              <a:t>2024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218354"/>
              </p:ext>
            </p:extLst>
          </p:nvPr>
        </p:nvGraphicFramePr>
        <p:xfrm>
          <a:off x="987590" y="819957"/>
          <a:ext cx="8004010" cy="546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1036">
                  <a:extLst>
                    <a:ext uri="{9D8B030D-6E8A-4147-A177-3AD203B41FA5}">
                      <a16:colId xmlns:a16="http://schemas.microsoft.com/office/drawing/2014/main" val="3935316063"/>
                    </a:ext>
                  </a:extLst>
                </a:gridCol>
                <a:gridCol w="1122629">
                  <a:extLst>
                    <a:ext uri="{9D8B030D-6E8A-4147-A177-3AD203B41FA5}">
                      <a16:colId xmlns:a16="http://schemas.microsoft.com/office/drawing/2014/main" val="3332576193"/>
                    </a:ext>
                  </a:extLst>
                </a:gridCol>
                <a:gridCol w="1104523">
                  <a:extLst>
                    <a:ext uri="{9D8B030D-6E8A-4147-A177-3AD203B41FA5}">
                      <a16:colId xmlns:a16="http://schemas.microsoft.com/office/drawing/2014/main" val="3294300674"/>
                    </a:ext>
                  </a:extLst>
                </a:gridCol>
                <a:gridCol w="1158844">
                  <a:extLst>
                    <a:ext uri="{9D8B030D-6E8A-4147-A177-3AD203B41FA5}">
                      <a16:colId xmlns:a16="http://schemas.microsoft.com/office/drawing/2014/main" val="1770812134"/>
                    </a:ext>
                  </a:extLst>
                </a:gridCol>
                <a:gridCol w="1096978">
                  <a:extLst>
                    <a:ext uri="{9D8B030D-6E8A-4147-A177-3AD203B41FA5}">
                      <a16:colId xmlns:a16="http://schemas.microsoft.com/office/drawing/2014/main" val="1687259931"/>
                    </a:ext>
                  </a:extLst>
                </a:gridCol>
              </a:tblGrid>
              <a:tr h="341644"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Bariol Regular" panose="02000506040000020003" pitchFamily="50" charset="0"/>
                        </a:rPr>
                        <a:t>Capítol</a:t>
                      </a:r>
                      <a:endParaRPr lang="ca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latin typeface="Bariol Regular" panose="02000506040000020003" pitchFamily="50" charset="0"/>
                        </a:rPr>
                        <a:t>2023</a:t>
                      </a:r>
                      <a:endParaRPr lang="ca-ES" sz="1500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latin typeface="Bariol Regular" panose="02000506040000020003" pitchFamily="50" charset="0"/>
                        </a:rPr>
                        <a:t>2024</a:t>
                      </a:r>
                      <a:endParaRPr lang="ca-ES" sz="1500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500" noProof="0" dirty="0" smtClean="0">
                          <a:latin typeface="Bariol Regular" panose="02000506040000020003" pitchFamily="50" charset="0"/>
                        </a:rPr>
                        <a:t>Diferència</a:t>
                      </a:r>
                      <a:endParaRPr lang="ca-ES" sz="1500" noProof="0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500" noProof="0" dirty="0" smtClean="0">
                          <a:latin typeface="Bariol Regular" panose="02000506040000020003" pitchFamily="50" charset="0"/>
                        </a:rPr>
                        <a:t>Variació</a:t>
                      </a:r>
                      <a:endParaRPr lang="ca-ES" sz="1500" noProof="0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57727"/>
                  </a:ext>
                </a:extLst>
              </a:tr>
              <a:tr h="341644">
                <a:tc>
                  <a:txBody>
                    <a:bodyPr/>
                    <a:lstStyle/>
                    <a:p>
                      <a:pPr algn="l"/>
                      <a:r>
                        <a:rPr lang="ca-ES" sz="1400" noProof="0" dirty="0" smtClean="0">
                          <a:latin typeface="Bariol Regular" panose="02000506040000020003" pitchFamily="50" charset="0"/>
                        </a:rPr>
                        <a:t>1.- Imposts directes</a:t>
                      </a:r>
                      <a:endParaRPr lang="ca-ES" sz="1400" noProof="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b="0" dirty="0" smtClean="0">
                          <a:latin typeface="Bariol Regular" panose="02000506040000020003" pitchFamily="50" charset="0"/>
                        </a:rPr>
                        <a:t>1.670,7</a:t>
                      </a:r>
                      <a:endParaRPr lang="ca-ES" sz="1500" b="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latin typeface="Bariol Regular" panose="02000506040000020003" pitchFamily="50" charset="0"/>
                        </a:rPr>
                        <a:t>2.084,5</a:t>
                      </a:r>
                      <a:endParaRPr lang="ca-ES" sz="15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latin typeface="Bariol Regular" panose="02000506040000020003" pitchFamily="50" charset="0"/>
                        </a:rPr>
                        <a:t>413,8</a:t>
                      </a:r>
                      <a:endParaRPr lang="ca-ES" sz="15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latin typeface="Bariol Regular" panose="02000506040000020003" pitchFamily="50" charset="0"/>
                        </a:rPr>
                        <a:t>+24</a:t>
                      </a:r>
                      <a:r>
                        <a:rPr lang="es-ES" sz="1500" baseline="0" dirty="0" smtClean="0">
                          <a:latin typeface="Bariol Regular" panose="02000506040000020003" pitchFamily="50" charset="0"/>
                        </a:rPr>
                        <a:t> %</a:t>
                      </a:r>
                      <a:endParaRPr lang="ca-ES" sz="15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914066"/>
                  </a:ext>
                </a:extLst>
              </a:tr>
              <a:tr h="341644">
                <a:tc>
                  <a:txBody>
                    <a:bodyPr/>
                    <a:lstStyle/>
                    <a:p>
                      <a:pPr algn="l"/>
                      <a:r>
                        <a:rPr lang="ca-ES" sz="1400" noProof="0" dirty="0" smtClean="0">
                          <a:latin typeface="Bariol Regular" panose="02000506040000020003" pitchFamily="50" charset="0"/>
                        </a:rPr>
                        <a:t>2.- Imposts indirectes</a:t>
                      </a:r>
                      <a:endParaRPr lang="ca-ES" sz="1400" noProof="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b="0" dirty="0" smtClean="0">
                          <a:latin typeface="Bariol Regular" panose="02000506040000020003" pitchFamily="50" charset="0"/>
                        </a:rPr>
                        <a:t>3.324,2</a:t>
                      </a:r>
                      <a:endParaRPr lang="ca-ES" sz="1500" b="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latin typeface="Bariol Regular" panose="02000506040000020003" pitchFamily="50" charset="0"/>
                        </a:rPr>
                        <a:t>3.370,4</a:t>
                      </a:r>
                      <a:endParaRPr lang="ca-ES" sz="15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latin typeface="Bariol Regular" panose="02000506040000020003" pitchFamily="50" charset="0"/>
                        </a:rPr>
                        <a:t>46,2</a:t>
                      </a:r>
                      <a:endParaRPr lang="ca-ES" sz="15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latin typeface="Bariol Regular" panose="02000506040000020003" pitchFamily="50" charset="0"/>
                        </a:rPr>
                        <a:t>+1,4</a:t>
                      </a:r>
                      <a:r>
                        <a:rPr lang="es-ES" sz="1500" baseline="0" dirty="0" smtClean="0">
                          <a:latin typeface="Bariol Regular" panose="02000506040000020003" pitchFamily="50" charset="0"/>
                        </a:rPr>
                        <a:t> %</a:t>
                      </a:r>
                      <a:endParaRPr lang="ca-ES" sz="15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282471"/>
                  </a:ext>
                </a:extLst>
              </a:tr>
              <a:tr h="341644">
                <a:tc>
                  <a:txBody>
                    <a:bodyPr/>
                    <a:lstStyle/>
                    <a:p>
                      <a:pPr algn="l"/>
                      <a:r>
                        <a:rPr lang="ca-ES" sz="1400" noProof="0" dirty="0" smtClean="0">
                          <a:latin typeface="Bariol Regular" panose="02000506040000020003" pitchFamily="50" charset="0"/>
                        </a:rPr>
                        <a:t>3.- Taxes, preus públics i altres ingressos</a:t>
                      </a:r>
                      <a:endParaRPr lang="ca-ES" sz="1400" noProof="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b="0" dirty="0" smtClean="0">
                          <a:latin typeface="Bariol Regular" panose="02000506040000020003" pitchFamily="50" charset="0"/>
                        </a:rPr>
                        <a:t>71,6</a:t>
                      </a:r>
                      <a:endParaRPr lang="ca-ES" sz="1500" b="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latin typeface="Bariol Regular" panose="02000506040000020003" pitchFamily="50" charset="0"/>
                        </a:rPr>
                        <a:t>79,6</a:t>
                      </a:r>
                      <a:endParaRPr lang="ca-ES" sz="15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latin typeface="Bariol Regular" panose="02000506040000020003" pitchFamily="50" charset="0"/>
                        </a:rPr>
                        <a:t>8</a:t>
                      </a:r>
                      <a:endParaRPr lang="ca-ES" sz="15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latin typeface="Bariol Regular" panose="02000506040000020003" pitchFamily="50" charset="0"/>
                        </a:rPr>
                        <a:t>+11,2 %</a:t>
                      </a:r>
                      <a:endParaRPr lang="ca-ES" sz="15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664006"/>
                  </a:ext>
                </a:extLst>
              </a:tr>
              <a:tr h="341644">
                <a:tc>
                  <a:txBody>
                    <a:bodyPr/>
                    <a:lstStyle/>
                    <a:p>
                      <a:pPr algn="l"/>
                      <a:r>
                        <a:rPr lang="ca-ES" sz="1400" noProof="0" dirty="0" smtClean="0">
                          <a:latin typeface="Bariol Regular" panose="02000506040000020003" pitchFamily="50" charset="0"/>
                        </a:rPr>
                        <a:t>4.- Transferències corrents</a:t>
                      </a:r>
                      <a:endParaRPr lang="ca-ES" sz="1400" noProof="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b="0" dirty="0" smtClean="0">
                          <a:latin typeface="Bariol Regular" panose="02000506040000020003" pitchFamily="50" charset="0"/>
                        </a:rPr>
                        <a:t>49,8</a:t>
                      </a:r>
                      <a:endParaRPr lang="ca-ES" sz="1500" b="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latin typeface="Bariol Regular" panose="02000506040000020003" pitchFamily="50" charset="0"/>
                        </a:rPr>
                        <a:t>61,1</a:t>
                      </a:r>
                      <a:endParaRPr lang="ca-ES" sz="15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latin typeface="Bariol Regular" panose="02000506040000020003" pitchFamily="50" charset="0"/>
                        </a:rPr>
                        <a:t>11,3</a:t>
                      </a:r>
                      <a:endParaRPr lang="ca-ES" sz="15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latin typeface="Bariol Regular" panose="02000506040000020003" pitchFamily="50" charset="0"/>
                        </a:rPr>
                        <a:t>+22,7</a:t>
                      </a:r>
                      <a:r>
                        <a:rPr lang="es-ES" sz="1500" baseline="0" dirty="0" smtClean="0">
                          <a:latin typeface="Bariol Regular" panose="02000506040000020003" pitchFamily="50" charset="0"/>
                        </a:rPr>
                        <a:t> %</a:t>
                      </a:r>
                      <a:endParaRPr lang="ca-ES" sz="15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7749578"/>
                  </a:ext>
                </a:extLst>
              </a:tr>
              <a:tr h="341644">
                <a:tc>
                  <a:txBody>
                    <a:bodyPr/>
                    <a:lstStyle/>
                    <a:p>
                      <a:pPr algn="l"/>
                      <a:r>
                        <a:rPr lang="ca-ES" sz="1400" noProof="0" dirty="0" smtClean="0">
                          <a:latin typeface="Bariol Regular" panose="02000506040000020003" pitchFamily="50" charset="0"/>
                        </a:rPr>
                        <a:t>5.- Ingressos patrimonials</a:t>
                      </a:r>
                      <a:endParaRPr lang="ca-ES" sz="1400" noProof="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b="0" dirty="0" smtClean="0">
                          <a:latin typeface="Bariol Regular" panose="02000506040000020003" pitchFamily="50" charset="0"/>
                        </a:rPr>
                        <a:t>4,1</a:t>
                      </a:r>
                      <a:endParaRPr lang="ca-ES" sz="1500" b="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latin typeface="Bariol Regular" panose="02000506040000020003" pitchFamily="50" charset="0"/>
                        </a:rPr>
                        <a:t>5,2</a:t>
                      </a:r>
                      <a:endParaRPr lang="ca-ES" sz="15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latin typeface="Bariol Regular" panose="02000506040000020003" pitchFamily="50" charset="0"/>
                        </a:rPr>
                        <a:t>1,1</a:t>
                      </a:r>
                      <a:endParaRPr lang="ca-ES" sz="15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latin typeface="Bariol Regular" panose="02000506040000020003" pitchFamily="50" charset="0"/>
                        </a:rPr>
                        <a:t>+26,9 %</a:t>
                      </a:r>
                      <a:endParaRPr lang="ca-ES" sz="15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0161"/>
                  </a:ext>
                </a:extLst>
              </a:tr>
              <a:tr h="341644">
                <a:tc>
                  <a:txBody>
                    <a:bodyPr/>
                    <a:lstStyle/>
                    <a:p>
                      <a:pPr algn="l"/>
                      <a:r>
                        <a:rPr lang="ca-ES" sz="1400" b="1" noProof="0" dirty="0" smtClean="0">
                          <a:latin typeface="Bariol Regular" panose="02000506040000020003" pitchFamily="50" charset="0"/>
                        </a:rPr>
                        <a:t>Total ingressos Corrents</a:t>
                      </a:r>
                      <a:endParaRPr lang="ca-ES" sz="1400" b="1" noProof="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 smtClean="0">
                          <a:latin typeface="Bariol Regular" panose="02000506040000020003" pitchFamily="50" charset="0"/>
                        </a:rPr>
                        <a:t>5.120,4</a:t>
                      </a:r>
                      <a:endParaRPr lang="ca-ES" sz="1500" b="1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 smtClean="0">
                          <a:latin typeface="Bariol Regular" panose="02000506040000020003" pitchFamily="50" charset="0"/>
                        </a:rPr>
                        <a:t>5.601</a:t>
                      </a:r>
                      <a:endParaRPr lang="ca-ES" sz="1500" b="1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 smtClean="0">
                          <a:latin typeface="Bariol Regular" panose="02000506040000020003" pitchFamily="50" charset="0"/>
                        </a:rPr>
                        <a:t>480,6</a:t>
                      </a:r>
                      <a:endParaRPr lang="ca-ES" sz="1500" b="1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 smtClean="0">
                          <a:latin typeface="Bariol Regular" panose="02000506040000020003" pitchFamily="50" charset="0"/>
                        </a:rPr>
                        <a:t>+9,3 %</a:t>
                      </a:r>
                      <a:endParaRPr lang="ca-ES" sz="1500" b="1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190133"/>
                  </a:ext>
                </a:extLst>
              </a:tr>
              <a:tr h="341644">
                <a:tc>
                  <a:txBody>
                    <a:bodyPr/>
                    <a:lstStyle/>
                    <a:p>
                      <a:pPr algn="l"/>
                      <a:r>
                        <a:rPr lang="ca-ES" sz="1400" noProof="0" dirty="0" smtClean="0">
                          <a:latin typeface="Bariol Regular" panose="02000506040000020003" pitchFamily="50" charset="0"/>
                        </a:rPr>
                        <a:t>6.- Alineació d’inversions reals</a:t>
                      </a:r>
                      <a:endParaRPr lang="ca-ES" sz="1400" noProof="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latin typeface="Bariol Regular" panose="02000506040000020003" pitchFamily="50" charset="0"/>
                        </a:rPr>
                        <a:t>0,0</a:t>
                      </a:r>
                      <a:endParaRPr lang="ca-ES" sz="15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latin typeface="Bariol Regular" panose="02000506040000020003" pitchFamily="50" charset="0"/>
                        </a:rPr>
                        <a:t>0,0</a:t>
                      </a:r>
                      <a:endParaRPr lang="ca-ES" sz="15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latin typeface="Bariol Regular" panose="02000506040000020003" pitchFamily="50" charset="0"/>
                        </a:rPr>
                        <a:t>0,0</a:t>
                      </a:r>
                      <a:endParaRPr lang="ca-ES" sz="15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latin typeface="Bariol Regular" panose="02000506040000020003" pitchFamily="50" charset="0"/>
                        </a:rPr>
                        <a:t>0,0 %</a:t>
                      </a:r>
                      <a:endParaRPr lang="ca-ES" sz="15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460160"/>
                  </a:ext>
                </a:extLst>
              </a:tr>
              <a:tr h="341644">
                <a:tc>
                  <a:txBody>
                    <a:bodyPr/>
                    <a:lstStyle/>
                    <a:p>
                      <a:pPr algn="l"/>
                      <a:r>
                        <a:rPr lang="ca-ES" sz="1400" noProof="0" dirty="0" smtClean="0">
                          <a:latin typeface="Bariol Regular" panose="02000506040000020003" pitchFamily="50" charset="0"/>
                        </a:rPr>
                        <a:t>7.- Transferències de capital</a:t>
                      </a:r>
                      <a:endParaRPr lang="ca-ES" sz="1400" noProof="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latin typeface="Bariol Regular" panose="02000506040000020003" pitchFamily="50" charset="0"/>
                        </a:rPr>
                        <a:t>326,2</a:t>
                      </a:r>
                      <a:endParaRPr lang="ca-ES" sz="15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latin typeface="Bariol Regular" panose="02000506040000020003" pitchFamily="50" charset="0"/>
                        </a:rPr>
                        <a:t>258,4</a:t>
                      </a:r>
                      <a:endParaRPr lang="ca-ES" sz="15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latin typeface="Bariol Regular" panose="02000506040000020003" pitchFamily="50" charset="0"/>
                        </a:rPr>
                        <a:t>-67,8</a:t>
                      </a:r>
                      <a:endParaRPr lang="ca-ES" sz="15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latin typeface="Bariol Regular" panose="02000506040000020003" pitchFamily="50" charset="0"/>
                        </a:rPr>
                        <a:t>-20,8 %</a:t>
                      </a:r>
                      <a:endParaRPr lang="ca-ES" sz="15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102665"/>
                  </a:ext>
                </a:extLst>
              </a:tr>
              <a:tr h="341644">
                <a:tc>
                  <a:txBody>
                    <a:bodyPr/>
                    <a:lstStyle/>
                    <a:p>
                      <a:pPr algn="l"/>
                      <a:r>
                        <a:rPr lang="ca-ES" sz="1400" b="1" noProof="0" dirty="0" smtClean="0">
                          <a:latin typeface="Bariol Regular" panose="02000506040000020003" pitchFamily="50" charset="0"/>
                        </a:rPr>
                        <a:t>Total ingressos de</a:t>
                      </a:r>
                      <a:r>
                        <a:rPr lang="ca-ES" sz="1400" b="1" baseline="0" noProof="0" dirty="0" smtClean="0">
                          <a:latin typeface="Bariol Regular" panose="02000506040000020003" pitchFamily="50" charset="0"/>
                        </a:rPr>
                        <a:t> Capital</a:t>
                      </a:r>
                      <a:endParaRPr lang="ca-ES" sz="1400" b="1" noProof="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 smtClean="0">
                          <a:latin typeface="Bariol Regular" panose="02000506040000020003" pitchFamily="50" charset="0"/>
                        </a:rPr>
                        <a:t>326,2</a:t>
                      </a:r>
                      <a:endParaRPr lang="ca-ES" sz="1500" b="1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 smtClean="0">
                          <a:latin typeface="Bariol Regular" panose="02000506040000020003" pitchFamily="50" charset="0"/>
                        </a:rPr>
                        <a:t>258,4</a:t>
                      </a:r>
                      <a:endParaRPr lang="ca-ES" sz="1500" b="1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 smtClean="0">
                          <a:latin typeface="Bariol Regular" panose="02000506040000020003" pitchFamily="50" charset="0"/>
                        </a:rPr>
                        <a:t>-67,8</a:t>
                      </a:r>
                      <a:endParaRPr lang="ca-ES" sz="1500" b="1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 smtClean="0">
                          <a:latin typeface="Bariol Regular" panose="02000506040000020003" pitchFamily="50" charset="0"/>
                        </a:rPr>
                        <a:t>-20,8 %</a:t>
                      </a:r>
                      <a:endParaRPr lang="ca-ES" sz="1500" b="1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417856"/>
                  </a:ext>
                </a:extLst>
              </a:tr>
              <a:tr h="341644">
                <a:tc>
                  <a:txBody>
                    <a:bodyPr/>
                    <a:lstStyle/>
                    <a:p>
                      <a:pPr algn="l"/>
                      <a:r>
                        <a:rPr lang="ca-ES" sz="1400" b="1" noProof="0" dirty="0" smtClean="0">
                          <a:latin typeface="Bariol Regular" panose="02000506040000020003" pitchFamily="50" charset="0"/>
                        </a:rPr>
                        <a:t>Total </a:t>
                      </a:r>
                      <a:r>
                        <a:rPr lang="ca-ES" sz="1400" b="1" noProof="0" dirty="0" err="1" smtClean="0">
                          <a:latin typeface="Bariol Regular" panose="02000506040000020003" pitchFamily="50" charset="0"/>
                        </a:rPr>
                        <a:t>press</a:t>
                      </a:r>
                      <a:r>
                        <a:rPr lang="ca-ES" sz="1400" b="1" noProof="0" dirty="0" smtClean="0">
                          <a:latin typeface="Bariol Regular" panose="02000506040000020003" pitchFamily="50" charset="0"/>
                        </a:rPr>
                        <a:t>. no financer</a:t>
                      </a:r>
                      <a:endParaRPr lang="ca-ES" sz="1400" b="1" noProof="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 smtClean="0">
                          <a:latin typeface="Bariol Regular" panose="02000506040000020003" pitchFamily="50" charset="0"/>
                        </a:rPr>
                        <a:t>5.446,6</a:t>
                      </a:r>
                      <a:endParaRPr lang="ca-ES" sz="1500" b="1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 smtClean="0">
                          <a:latin typeface="Bariol Regular" panose="02000506040000020003" pitchFamily="50" charset="0"/>
                        </a:rPr>
                        <a:t>5.859,4</a:t>
                      </a:r>
                      <a:endParaRPr lang="ca-ES" sz="1500" b="1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 smtClean="0">
                          <a:latin typeface="Bariol Regular" panose="02000506040000020003" pitchFamily="50" charset="0"/>
                        </a:rPr>
                        <a:t>412,8</a:t>
                      </a:r>
                      <a:endParaRPr lang="ca-ES" sz="1500" b="1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 smtClean="0">
                          <a:latin typeface="Bariol Regular" panose="02000506040000020003" pitchFamily="50" charset="0"/>
                        </a:rPr>
                        <a:t>+7,6 %</a:t>
                      </a:r>
                      <a:endParaRPr lang="ca-ES" sz="1500" b="1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18561"/>
                  </a:ext>
                </a:extLst>
              </a:tr>
              <a:tr h="341644">
                <a:tc>
                  <a:txBody>
                    <a:bodyPr/>
                    <a:lstStyle/>
                    <a:p>
                      <a:pPr algn="l"/>
                      <a:endParaRPr lang="ca-ES" sz="14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50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50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5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5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351083"/>
                  </a:ext>
                </a:extLst>
              </a:tr>
              <a:tr h="341644">
                <a:tc>
                  <a:txBody>
                    <a:bodyPr/>
                    <a:lstStyle/>
                    <a:p>
                      <a:pPr algn="l"/>
                      <a:r>
                        <a:rPr lang="ca-ES" sz="1400" noProof="0" dirty="0" smtClean="0">
                          <a:latin typeface="Bariol Regular" panose="02000506040000020003" pitchFamily="50" charset="0"/>
                        </a:rPr>
                        <a:t>8.- Actius financers</a:t>
                      </a:r>
                      <a:endParaRPr lang="ca-ES" sz="1400" noProof="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latin typeface="Bariol Regular" panose="02000506040000020003" pitchFamily="50" charset="0"/>
                        </a:rPr>
                        <a:t>282,0</a:t>
                      </a:r>
                      <a:endParaRPr lang="ca-ES" sz="15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latin typeface="Bariol Regular" panose="02000506040000020003" pitchFamily="50" charset="0"/>
                        </a:rPr>
                        <a:t>463,1</a:t>
                      </a:r>
                      <a:endParaRPr lang="ca-ES" sz="15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latin typeface="Bariol Regular" panose="02000506040000020003" pitchFamily="50" charset="0"/>
                        </a:rPr>
                        <a:t>181,1</a:t>
                      </a:r>
                      <a:endParaRPr lang="ca-ES" sz="15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latin typeface="Bariol Regular" panose="02000506040000020003" pitchFamily="50" charset="0"/>
                        </a:rPr>
                        <a:t>+64,2 %</a:t>
                      </a:r>
                      <a:endParaRPr lang="ca-ES" sz="15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347950"/>
                  </a:ext>
                </a:extLst>
              </a:tr>
              <a:tr h="341644">
                <a:tc>
                  <a:txBody>
                    <a:bodyPr/>
                    <a:lstStyle/>
                    <a:p>
                      <a:pPr algn="l"/>
                      <a:r>
                        <a:rPr lang="ca-ES" sz="1400" noProof="0" dirty="0" smtClean="0">
                          <a:latin typeface="Bariol Regular" panose="02000506040000020003" pitchFamily="50" charset="0"/>
                        </a:rPr>
                        <a:t>9.- Passius financers</a:t>
                      </a:r>
                      <a:endParaRPr lang="ca-ES" sz="1400" noProof="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latin typeface="Bariol Regular" panose="02000506040000020003" pitchFamily="50" charset="0"/>
                        </a:rPr>
                        <a:t>1.404,8</a:t>
                      </a:r>
                      <a:endParaRPr lang="ca-ES" sz="15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latin typeface="Bariol Regular" panose="02000506040000020003" pitchFamily="50" charset="0"/>
                        </a:rPr>
                        <a:t>998,2</a:t>
                      </a:r>
                      <a:endParaRPr lang="ca-ES" sz="15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latin typeface="Bariol Regular" panose="02000506040000020003" pitchFamily="50" charset="0"/>
                        </a:rPr>
                        <a:t>-406,6</a:t>
                      </a:r>
                      <a:endParaRPr lang="ca-ES" sz="15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latin typeface="Bariol Regular" panose="02000506040000020003" pitchFamily="50" charset="0"/>
                        </a:rPr>
                        <a:t>-28,9 %</a:t>
                      </a:r>
                      <a:endParaRPr lang="ca-ES" sz="15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711660"/>
                  </a:ext>
                </a:extLst>
              </a:tr>
              <a:tr h="341644">
                <a:tc>
                  <a:txBody>
                    <a:bodyPr/>
                    <a:lstStyle/>
                    <a:p>
                      <a:pPr algn="l"/>
                      <a:r>
                        <a:rPr lang="ca-ES" sz="1400" b="1" noProof="0" dirty="0" smtClean="0">
                          <a:latin typeface="Bariol Regular" panose="02000506040000020003" pitchFamily="50" charset="0"/>
                        </a:rPr>
                        <a:t>Total </a:t>
                      </a:r>
                      <a:r>
                        <a:rPr lang="ca-ES" sz="1400" b="1" noProof="0" dirty="0" err="1" smtClean="0">
                          <a:latin typeface="Bariol Regular" panose="02000506040000020003" pitchFamily="50" charset="0"/>
                        </a:rPr>
                        <a:t>press</a:t>
                      </a:r>
                      <a:r>
                        <a:rPr lang="ca-ES" sz="1400" b="1" noProof="0" dirty="0" smtClean="0">
                          <a:latin typeface="Bariol Regular" panose="02000506040000020003" pitchFamily="50" charset="0"/>
                        </a:rPr>
                        <a:t>. Financer</a:t>
                      </a:r>
                      <a:endParaRPr lang="ca-ES" sz="1400" b="1" noProof="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 smtClean="0">
                          <a:latin typeface="Bariol Regular" panose="02000506040000020003" pitchFamily="50" charset="0"/>
                        </a:rPr>
                        <a:t>1.686,8</a:t>
                      </a:r>
                      <a:endParaRPr lang="ca-ES" sz="1500" b="1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 smtClean="0">
                          <a:latin typeface="Bariol Regular" panose="02000506040000020003" pitchFamily="50" charset="0"/>
                        </a:rPr>
                        <a:t>1.461,3</a:t>
                      </a:r>
                      <a:endParaRPr lang="ca-ES" sz="1500" b="1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latin typeface="Bariol Regular" panose="02000506040000020003" pitchFamily="50" charset="0"/>
                        </a:rPr>
                        <a:t>-225,5</a:t>
                      </a:r>
                      <a:endParaRPr lang="ca-ES" sz="15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latin typeface="Bariol Regular" panose="02000506040000020003" pitchFamily="50" charset="0"/>
                        </a:rPr>
                        <a:t>-13,4 %</a:t>
                      </a:r>
                      <a:endParaRPr lang="ca-ES" sz="15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188510"/>
                  </a:ext>
                </a:extLst>
              </a:tr>
              <a:tr h="341644">
                <a:tc>
                  <a:txBody>
                    <a:bodyPr/>
                    <a:lstStyle/>
                    <a:p>
                      <a:r>
                        <a:rPr lang="ca-ES" sz="1400" b="1" noProof="0" dirty="0" smtClean="0"/>
                        <a:t>TOTAL Sector</a:t>
                      </a:r>
                      <a:r>
                        <a:rPr lang="ca-ES" sz="1400" b="1" baseline="0" noProof="0" dirty="0" smtClean="0"/>
                        <a:t> Públic Administratiu (SPA)</a:t>
                      </a:r>
                      <a:endParaRPr lang="ca-ES" sz="1400" b="1" noProof="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 smtClean="0">
                          <a:latin typeface="Bariol Regular" panose="02000506040000020003" pitchFamily="50" charset="0"/>
                        </a:rPr>
                        <a:t>7.133,4</a:t>
                      </a:r>
                      <a:endParaRPr lang="ca-ES" sz="1500" b="1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 smtClean="0">
                          <a:latin typeface="Bariol Regular" panose="02000506040000020003" pitchFamily="50" charset="0"/>
                        </a:rPr>
                        <a:t>7.320,7</a:t>
                      </a:r>
                      <a:endParaRPr lang="ca-ES" sz="1500" b="1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 smtClean="0">
                          <a:latin typeface="Bariol Regular" panose="02000506040000020003" pitchFamily="50" charset="0"/>
                        </a:rPr>
                        <a:t>187,3</a:t>
                      </a:r>
                      <a:endParaRPr lang="ca-ES" sz="1500" b="1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latin typeface="Bariol Regular" panose="02000506040000020003" pitchFamily="50" charset="0"/>
                        </a:rPr>
                        <a:t>+2,6 %</a:t>
                      </a:r>
                      <a:endParaRPr lang="ca-ES" sz="15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647611"/>
                  </a:ext>
                </a:extLst>
              </a:tr>
            </a:tbl>
          </a:graphicData>
        </a:graphic>
      </p:graphicFrame>
      <p:sp>
        <p:nvSpPr>
          <p:cNvPr id="13" name="CuadroTexto 12"/>
          <p:cNvSpPr txBox="1"/>
          <p:nvPr/>
        </p:nvSpPr>
        <p:spPr>
          <a:xfrm>
            <a:off x="987590" y="6518495"/>
            <a:ext cx="80040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200" dirty="0" smtClean="0">
                <a:latin typeface="Bariol Regular" panose="02000506040000020003" pitchFamily="50" charset="0"/>
              </a:rPr>
              <a:t>Pressupost SPA, inclou l’Administració general de la CAIB, el Servei de Salut i l’Agència Tributària de les Illes Balears</a:t>
            </a:r>
            <a:endParaRPr lang="ca-ES" sz="1200" dirty="0">
              <a:latin typeface="Bariol Regular" panose="02000506040000020003" pitchFamily="50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7128" y="6258465"/>
            <a:ext cx="1255885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135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to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534" y="-187280"/>
            <a:ext cx="9491070" cy="7934279"/>
          </a:xfrm>
          <a:prstGeom prst="rect">
            <a:avLst/>
          </a:prstGeom>
        </p:spPr>
      </p:pic>
      <p:pic>
        <p:nvPicPr>
          <p:cNvPr id="5" name="Imagen 4" descr="patr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906" y="-162640"/>
            <a:ext cx="9849812" cy="702064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74699" y="38100"/>
            <a:ext cx="73956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riol Bold"/>
                <a:cs typeface="Bariol Bold"/>
              </a:rPr>
              <a:t>Pressupost de despeses</a:t>
            </a:r>
            <a:endParaRPr lang="ca-ES" sz="3000" dirty="0">
              <a:solidFill>
                <a:schemeClr val="tx1">
                  <a:lumMod val="50000"/>
                  <a:lumOff val="50000"/>
                </a:schemeClr>
              </a:solidFill>
              <a:latin typeface="Bariol Bold"/>
              <a:cs typeface="Bariol Bold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-248057" y="707886"/>
            <a:ext cx="9491070" cy="6240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/>
              <a:t>€</a:t>
            </a:r>
            <a:endParaRPr lang="es-ES"/>
          </a:p>
        </p:txBody>
      </p:sp>
      <p:pic>
        <p:nvPicPr>
          <p:cNvPr id="8" name="Imagen 7" descr="logo_pp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7" y="920751"/>
            <a:ext cx="457561" cy="262254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8072500" y="0"/>
            <a:ext cx="91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dirty="0" smtClean="0">
                <a:solidFill>
                  <a:schemeClr val="bg1"/>
                </a:solidFill>
                <a:latin typeface="Bariol Thin"/>
                <a:cs typeface="Bariol Thin"/>
              </a:rPr>
              <a:t>07</a:t>
            </a:r>
            <a:endParaRPr lang="es-ES" sz="4000" dirty="0">
              <a:solidFill>
                <a:schemeClr val="bg1"/>
              </a:solidFill>
              <a:latin typeface="Bariol Thin"/>
              <a:cs typeface="Bariol Thin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053921" y="5069144"/>
            <a:ext cx="13405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dirty="0">
                <a:solidFill>
                  <a:schemeClr val="bg1"/>
                </a:solidFill>
              </a:rPr>
              <a:t>Previsió</a:t>
            </a:r>
          </a:p>
          <a:p>
            <a:r>
              <a:rPr lang="ca-ES" sz="2000" dirty="0">
                <a:solidFill>
                  <a:schemeClr val="bg1"/>
                </a:solidFill>
              </a:rPr>
              <a:t>PIB</a:t>
            </a:r>
          </a:p>
          <a:p>
            <a:r>
              <a:rPr lang="ca-ES" sz="2000" dirty="0">
                <a:solidFill>
                  <a:schemeClr val="bg1"/>
                </a:solidFill>
              </a:rPr>
              <a:t>I. Balears</a:t>
            </a:r>
          </a:p>
          <a:p>
            <a:r>
              <a:rPr lang="ca-ES" sz="2000" dirty="0">
                <a:solidFill>
                  <a:schemeClr val="bg1"/>
                </a:solidFill>
              </a:rPr>
              <a:t>2024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0589301"/>
              </p:ext>
            </p:extLst>
          </p:nvPr>
        </p:nvGraphicFramePr>
        <p:xfrm>
          <a:off x="987590" y="882103"/>
          <a:ext cx="8004010" cy="546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1036">
                  <a:extLst>
                    <a:ext uri="{9D8B030D-6E8A-4147-A177-3AD203B41FA5}">
                      <a16:colId xmlns:a16="http://schemas.microsoft.com/office/drawing/2014/main" val="3935316063"/>
                    </a:ext>
                  </a:extLst>
                </a:gridCol>
                <a:gridCol w="1122629">
                  <a:extLst>
                    <a:ext uri="{9D8B030D-6E8A-4147-A177-3AD203B41FA5}">
                      <a16:colId xmlns:a16="http://schemas.microsoft.com/office/drawing/2014/main" val="3332576193"/>
                    </a:ext>
                  </a:extLst>
                </a:gridCol>
                <a:gridCol w="1104523">
                  <a:extLst>
                    <a:ext uri="{9D8B030D-6E8A-4147-A177-3AD203B41FA5}">
                      <a16:colId xmlns:a16="http://schemas.microsoft.com/office/drawing/2014/main" val="3294300674"/>
                    </a:ext>
                  </a:extLst>
                </a:gridCol>
                <a:gridCol w="1158844">
                  <a:extLst>
                    <a:ext uri="{9D8B030D-6E8A-4147-A177-3AD203B41FA5}">
                      <a16:colId xmlns:a16="http://schemas.microsoft.com/office/drawing/2014/main" val="1770812134"/>
                    </a:ext>
                  </a:extLst>
                </a:gridCol>
                <a:gridCol w="1096978">
                  <a:extLst>
                    <a:ext uri="{9D8B030D-6E8A-4147-A177-3AD203B41FA5}">
                      <a16:colId xmlns:a16="http://schemas.microsoft.com/office/drawing/2014/main" val="1687259931"/>
                    </a:ext>
                  </a:extLst>
                </a:gridCol>
              </a:tblGrid>
              <a:tr h="341644">
                <a:tc>
                  <a:txBody>
                    <a:bodyPr/>
                    <a:lstStyle/>
                    <a:p>
                      <a:r>
                        <a:rPr lang="es-ES" sz="1400" dirty="0" smtClean="0">
                          <a:latin typeface="Bariol Regular" panose="02000506040000020003" pitchFamily="50" charset="0"/>
                        </a:rPr>
                        <a:t>Capítol</a:t>
                      </a:r>
                      <a:endParaRPr lang="ca-E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latin typeface="Bariol Regular" panose="02000506040000020003" pitchFamily="50" charset="0"/>
                        </a:rPr>
                        <a:t>2023</a:t>
                      </a:r>
                      <a:endParaRPr lang="ca-ES" sz="1500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latin typeface="Bariol Regular" panose="02000506040000020003" pitchFamily="50" charset="0"/>
                        </a:rPr>
                        <a:t>2024</a:t>
                      </a:r>
                      <a:endParaRPr lang="ca-ES" sz="1500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500" noProof="0" dirty="0" smtClean="0">
                          <a:latin typeface="Bariol Regular" panose="02000506040000020003" pitchFamily="50" charset="0"/>
                        </a:rPr>
                        <a:t>Diferència</a:t>
                      </a:r>
                      <a:endParaRPr lang="ca-ES" sz="1500" noProof="0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500" noProof="0" dirty="0" smtClean="0">
                          <a:latin typeface="Bariol Regular" panose="02000506040000020003" pitchFamily="50" charset="0"/>
                        </a:rPr>
                        <a:t>% Variació</a:t>
                      </a:r>
                      <a:endParaRPr lang="ca-ES" sz="1500" noProof="0" dirty="0">
                        <a:latin typeface="Bariol Regular" panose="02000506040000020003" pitchFamily="50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57727"/>
                  </a:ext>
                </a:extLst>
              </a:tr>
              <a:tr h="341644">
                <a:tc>
                  <a:txBody>
                    <a:bodyPr/>
                    <a:lstStyle/>
                    <a:p>
                      <a:pPr algn="l"/>
                      <a:r>
                        <a:rPr lang="ca-ES" sz="1400" noProof="0" dirty="0" smtClean="0">
                          <a:latin typeface="Bariol Regular" panose="02000506040000020003" pitchFamily="50" charset="0"/>
                        </a:rPr>
                        <a:t>1.- Despeses</a:t>
                      </a:r>
                      <a:r>
                        <a:rPr lang="ca-ES" sz="1400" baseline="0" noProof="0" dirty="0" smtClean="0">
                          <a:latin typeface="Bariol Regular" panose="02000506040000020003" pitchFamily="50" charset="0"/>
                        </a:rPr>
                        <a:t> de personal</a:t>
                      </a:r>
                      <a:endParaRPr lang="ca-ES" sz="1400" noProof="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b="0" dirty="0" smtClean="0">
                          <a:latin typeface="Bariol Regular" panose="02000506040000020003" pitchFamily="50" charset="0"/>
                        </a:rPr>
                        <a:t>1.976,0</a:t>
                      </a:r>
                      <a:endParaRPr lang="ca-ES" sz="1500" b="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latin typeface="Bariol Regular" panose="02000506040000020003" pitchFamily="50" charset="0"/>
                        </a:rPr>
                        <a:t>2.111,3</a:t>
                      </a:r>
                      <a:endParaRPr lang="ca-ES" sz="15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latin typeface="Bariol Regular" panose="02000506040000020003" pitchFamily="50" charset="0"/>
                        </a:rPr>
                        <a:t>135,3</a:t>
                      </a:r>
                      <a:endParaRPr lang="ca-ES" sz="15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latin typeface="Bariol Regular" panose="02000506040000020003" pitchFamily="50" charset="0"/>
                        </a:rPr>
                        <a:t>+6,8 %</a:t>
                      </a:r>
                      <a:endParaRPr lang="ca-ES" sz="15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914066"/>
                  </a:ext>
                </a:extLst>
              </a:tr>
              <a:tr h="341644">
                <a:tc>
                  <a:txBody>
                    <a:bodyPr/>
                    <a:lstStyle/>
                    <a:p>
                      <a:pPr algn="l"/>
                      <a:r>
                        <a:rPr lang="ca-ES" sz="1400" noProof="0" dirty="0" smtClean="0">
                          <a:latin typeface="Bariol Regular" panose="02000506040000020003" pitchFamily="50" charset="0"/>
                        </a:rPr>
                        <a:t>2.- Despeses en béns corrents i serveis</a:t>
                      </a:r>
                      <a:endParaRPr lang="ca-ES" sz="1400" noProof="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b="0" dirty="0" smtClean="0">
                          <a:latin typeface="Bariol Regular" panose="02000506040000020003" pitchFamily="50" charset="0"/>
                        </a:rPr>
                        <a:t>952,2</a:t>
                      </a:r>
                      <a:endParaRPr lang="ca-ES" sz="1500" b="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latin typeface="Bariol Regular" panose="02000506040000020003" pitchFamily="50" charset="0"/>
                        </a:rPr>
                        <a:t>984,3</a:t>
                      </a:r>
                      <a:endParaRPr lang="ca-ES" sz="15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latin typeface="Bariol Regular" panose="02000506040000020003" pitchFamily="50" charset="0"/>
                        </a:rPr>
                        <a:t>32,1</a:t>
                      </a:r>
                      <a:endParaRPr lang="ca-ES" sz="15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latin typeface="Bariol Regular" panose="02000506040000020003" pitchFamily="50" charset="0"/>
                        </a:rPr>
                        <a:t>+3,4 %</a:t>
                      </a:r>
                      <a:endParaRPr lang="ca-ES" sz="15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282471"/>
                  </a:ext>
                </a:extLst>
              </a:tr>
              <a:tr h="341644">
                <a:tc>
                  <a:txBody>
                    <a:bodyPr/>
                    <a:lstStyle/>
                    <a:p>
                      <a:pPr algn="l"/>
                      <a:r>
                        <a:rPr lang="ca-ES" sz="1400" noProof="0" dirty="0" smtClean="0">
                          <a:latin typeface="Bariol Regular" panose="02000506040000020003" pitchFamily="50" charset="0"/>
                        </a:rPr>
                        <a:t>3.- Despeses</a:t>
                      </a:r>
                      <a:r>
                        <a:rPr lang="ca-ES" sz="1400" baseline="0" noProof="0" dirty="0" smtClean="0">
                          <a:latin typeface="Bariol Regular" panose="02000506040000020003" pitchFamily="50" charset="0"/>
                        </a:rPr>
                        <a:t> financeres</a:t>
                      </a:r>
                      <a:endParaRPr lang="ca-ES" sz="1400" noProof="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b="0" dirty="0" smtClean="0">
                          <a:latin typeface="Bariol Regular" panose="02000506040000020003" pitchFamily="50" charset="0"/>
                        </a:rPr>
                        <a:t>89,9</a:t>
                      </a:r>
                      <a:endParaRPr lang="ca-ES" sz="1500" b="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latin typeface="Bariol Regular" panose="02000506040000020003" pitchFamily="50" charset="0"/>
                        </a:rPr>
                        <a:t>142,4</a:t>
                      </a:r>
                      <a:endParaRPr lang="ca-ES" sz="15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latin typeface="Bariol Regular" panose="02000506040000020003" pitchFamily="50" charset="0"/>
                        </a:rPr>
                        <a:t>52,5</a:t>
                      </a:r>
                      <a:endParaRPr lang="ca-ES" sz="15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latin typeface="Bariol Regular" panose="02000506040000020003" pitchFamily="50" charset="0"/>
                        </a:rPr>
                        <a:t>+58,4 %</a:t>
                      </a:r>
                      <a:endParaRPr lang="ca-ES" sz="15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664006"/>
                  </a:ext>
                </a:extLst>
              </a:tr>
              <a:tr h="341644">
                <a:tc>
                  <a:txBody>
                    <a:bodyPr/>
                    <a:lstStyle/>
                    <a:p>
                      <a:pPr algn="l"/>
                      <a:r>
                        <a:rPr lang="ca-ES" sz="1400" noProof="0" dirty="0" smtClean="0">
                          <a:latin typeface="Bariol Regular" panose="02000506040000020003" pitchFamily="50" charset="0"/>
                        </a:rPr>
                        <a:t>4.- Transferències corrents</a:t>
                      </a:r>
                      <a:endParaRPr lang="ca-ES" sz="1400" noProof="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b="0" dirty="0" smtClean="0">
                          <a:latin typeface="Bariol Regular" panose="02000506040000020003" pitchFamily="50" charset="0"/>
                        </a:rPr>
                        <a:t>1.871,8</a:t>
                      </a:r>
                      <a:endParaRPr lang="ca-ES" sz="1500" b="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latin typeface="Bariol Regular" panose="02000506040000020003" pitchFamily="50" charset="0"/>
                        </a:rPr>
                        <a:t>1.928,2</a:t>
                      </a:r>
                      <a:endParaRPr lang="ca-ES" sz="15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latin typeface="Bariol Regular" panose="02000506040000020003" pitchFamily="50" charset="0"/>
                        </a:rPr>
                        <a:t>56,4</a:t>
                      </a:r>
                      <a:endParaRPr lang="ca-ES" sz="15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latin typeface="Bariol Regular" panose="02000506040000020003" pitchFamily="50" charset="0"/>
                        </a:rPr>
                        <a:t>+3</a:t>
                      </a:r>
                      <a:r>
                        <a:rPr lang="es-ES" sz="1500" baseline="0" dirty="0" smtClean="0">
                          <a:latin typeface="Bariol Regular" panose="02000506040000020003" pitchFamily="50" charset="0"/>
                        </a:rPr>
                        <a:t> %</a:t>
                      </a:r>
                      <a:endParaRPr lang="ca-ES" sz="15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7749578"/>
                  </a:ext>
                </a:extLst>
              </a:tr>
              <a:tr h="341644">
                <a:tc>
                  <a:txBody>
                    <a:bodyPr/>
                    <a:lstStyle/>
                    <a:p>
                      <a:pPr algn="l"/>
                      <a:r>
                        <a:rPr lang="ca-ES" sz="1400" noProof="0" dirty="0" smtClean="0">
                          <a:latin typeface="Bariol Regular" panose="02000506040000020003" pitchFamily="50" charset="0"/>
                        </a:rPr>
                        <a:t>5.- Fons de contingència</a:t>
                      </a:r>
                      <a:endParaRPr lang="ca-ES" sz="1400" noProof="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b="0" dirty="0" smtClean="0">
                          <a:latin typeface="Bariol Regular" panose="02000506040000020003" pitchFamily="50" charset="0"/>
                        </a:rPr>
                        <a:t>60</a:t>
                      </a:r>
                      <a:endParaRPr lang="ca-ES" sz="1500" b="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latin typeface="Bariol Regular" panose="02000506040000020003" pitchFamily="50" charset="0"/>
                        </a:rPr>
                        <a:t>45</a:t>
                      </a:r>
                      <a:endParaRPr lang="ca-ES" sz="15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latin typeface="Bariol Regular" panose="02000506040000020003" pitchFamily="50" charset="0"/>
                        </a:rPr>
                        <a:t>-15</a:t>
                      </a:r>
                      <a:endParaRPr lang="ca-ES" sz="15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latin typeface="Bariol Regular" panose="02000506040000020003" pitchFamily="50" charset="0"/>
                        </a:rPr>
                        <a:t>-25 %</a:t>
                      </a:r>
                      <a:endParaRPr lang="ca-ES" sz="15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0161"/>
                  </a:ext>
                </a:extLst>
              </a:tr>
              <a:tr h="341644">
                <a:tc>
                  <a:txBody>
                    <a:bodyPr/>
                    <a:lstStyle/>
                    <a:p>
                      <a:pPr algn="l"/>
                      <a:r>
                        <a:rPr lang="ca-ES" sz="1400" b="1" noProof="0" dirty="0" smtClean="0">
                          <a:latin typeface="Bariol Regular" panose="02000506040000020003" pitchFamily="50" charset="0"/>
                        </a:rPr>
                        <a:t>Total despesa Corrent</a:t>
                      </a:r>
                      <a:endParaRPr lang="ca-ES" sz="1400" b="1" noProof="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 smtClean="0">
                          <a:latin typeface="Bariol Regular" panose="02000506040000020003" pitchFamily="50" charset="0"/>
                        </a:rPr>
                        <a:t>4.949,9</a:t>
                      </a:r>
                      <a:endParaRPr lang="ca-ES" sz="1500" b="1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 smtClean="0">
                          <a:latin typeface="Bariol Regular" panose="02000506040000020003" pitchFamily="50" charset="0"/>
                        </a:rPr>
                        <a:t>5.211,3</a:t>
                      </a:r>
                      <a:endParaRPr lang="ca-ES" sz="1500" b="1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 smtClean="0">
                          <a:latin typeface="Bariol Regular" panose="02000506040000020003" pitchFamily="50" charset="0"/>
                        </a:rPr>
                        <a:t>261,4</a:t>
                      </a:r>
                      <a:endParaRPr lang="ca-ES" sz="1500" b="1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latin typeface="Bariol Regular" panose="02000506040000020003" pitchFamily="50" charset="0"/>
                        </a:rPr>
                        <a:t>+5,3</a:t>
                      </a:r>
                      <a:r>
                        <a:rPr lang="es-ES" sz="1500" baseline="0" dirty="0" smtClean="0">
                          <a:latin typeface="Bariol Regular" panose="02000506040000020003" pitchFamily="50" charset="0"/>
                        </a:rPr>
                        <a:t> %</a:t>
                      </a:r>
                      <a:endParaRPr lang="ca-ES" sz="15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190133"/>
                  </a:ext>
                </a:extLst>
              </a:tr>
              <a:tr h="341644">
                <a:tc>
                  <a:txBody>
                    <a:bodyPr/>
                    <a:lstStyle/>
                    <a:p>
                      <a:pPr algn="l"/>
                      <a:r>
                        <a:rPr lang="ca-ES" sz="1400" noProof="0" dirty="0" smtClean="0">
                          <a:latin typeface="Bariol Regular" panose="02000506040000020003" pitchFamily="50" charset="0"/>
                        </a:rPr>
                        <a:t>6.- Inversions reals</a:t>
                      </a:r>
                      <a:endParaRPr lang="ca-ES" sz="1400" noProof="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latin typeface="Bariol Regular" panose="02000506040000020003" pitchFamily="50" charset="0"/>
                        </a:rPr>
                        <a:t>319,7</a:t>
                      </a:r>
                      <a:endParaRPr lang="ca-ES" sz="15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latin typeface="Bariol Regular" panose="02000506040000020003" pitchFamily="50" charset="0"/>
                        </a:rPr>
                        <a:t>344,9</a:t>
                      </a:r>
                      <a:endParaRPr lang="ca-ES" sz="15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latin typeface="Bariol Regular" panose="02000506040000020003" pitchFamily="50" charset="0"/>
                        </a:rPr>
                        <a:t>25,2</a:t>
                      </a:r>
                      <a:endParaRPr lang="ca-ES" sz="15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latin typeface="Bariol Regular" panose="02000506040000020003" pitchFamily="50" charset="0"/>
                        </a:rPr>
                        <a:t>+7,9 %</a:t>
                      </a:r>
                      <a:endParaRPr lang="ca-ES" sz="15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460160"/>
                  </a:ext>
                </a:extLst>
              </a:tr>
              <a:tr h="341644">
                <a:tc>
                  <a:txBody>
                    <a:bodyPr/>
                    <a:lstStyle/>
                    <a:p>
                      <a:pPr algn="l"/>
                      <a:r>
                        <a:rPr lang="ca-ES" sz="1400" noProof="0" dirty="0" smtClean="0">
                          <a:latin typeface="Bariol Regular" panose="02000506040000020003" pitchFamily="50" charset="0"/>
                        </a:rPr>
                        <a:t>7.- Transferències de capital</a:t>
                      </a:r>
                      <a:endParaRPr lang="ca-ES" sz="1400" noProof="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latin typeface="Bariol Regular" panose="02000506040000020003" pitchFamily="50" charset="0"/>
                        </a:rPr>
                        <a:t>677,9</a:t>
                      </a:r>
                      <a:endParaRPr lang="ca-ES" sz="15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latin typeface="Bariol Regular" panose="02000506040000020003" pitchFamily="50" charset="0"/>
                        </a:rPr>
                        <a:t>809,3</a:t>
                      </a:r>
                      <a:endParaRPr lang="ca-ES" sz="15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latin typeface="Bariol Regular" panose="02000506040000020003" pitchFamily="50" charset="0"/>
                        </a:rPr>
                        <a:t>131,4</a:t>
                      </a:r>
                      <a:endParaRPr lang="ca-ES" sz="15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latin typeface="Bariol Regular" panose="02000506040000020003" pitchFamily="50" charset="0"/>
                        </a:rPr>
                        <a:t>19,4 %</a:t>
                      </a:r>
                      <a:endParaRPr lang="ca-ES" sz="15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102665"/>
                  </a:ext>
                </a:extLst>
              </a:tr>
              <a:tr h="341644">
                <a:tc>
                  <a:txBody>
                    <a:bodyPr/>
                    <a:lstStyle/>
                    <a:p>
                      <a:pPr algn="l"/>
                      <a:r>
                        <a:rPr lang="ca-ES" sz="1400" b="1" noProof="0" dirty="0" smtClean="0">
                          <a:latin typeface="Bariol Regular" panose="02000506040000020003" pitchFamily="50" charset="0"/>
                        </a:rPr>
                        <a:t>Total despesa</a:t>
                      </a:r>
                      <a:r>
                        <a:rPr lang="ca-ES" sz="1400" b="1" baseline="0" noProof="0" dirty="0" smtClean="0">
                          <a:latin typeface="Bariol Regular" panose="02000506040000020003" pitchFamily="50" charset="0"/>
                        </a:rPr>
                        <a:t> Capital</a:t>
                      </a:r>
                      <a:endParaRPr lang="ca-ES" sz="1400" b="1" noProof="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 smtClean="0">
                          <a:latin typeface="Bariol Regular" panose="02000506040000020003" pitchFamily="50" charset="0"/>
                        </a:rPr>
                        <a:t>997,6</a:t>
                      </a:r>
                      <a:endParaRPr lang="ca-ES" sz="1500" b="1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 smtClean="0">
                          <a:latin typeface="Bariol Regular" panose="02000506040000020003" pitchFamily="50" charset="0"/>
                        </a:rPr>
                        <a:t>1.154,2</a:t>
                      </a:r>
                      <a:endParaRPr lang="ca-ES" sz="1500" b="1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 smtClean="0">
                          <a:latin typeface="Bariol Regular" panose="02000506040000020003" pitchFamily="50" charset="0"/>
                        </a:rPr>
                        <a:t>156,6</a:t>
                      </a:r>
                      <a:endParaRPr lang="ca-ES" sz="1500" b="1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 smtClean="0">
                          <a:latin typeface="Bariol Regular" panose="02000506040000020003" pitchFamily="50" charset="0"/>
                        </a:rPr>
                        <a:t>+15,6 %</a:t>
                      </a:r>
                      <a:endParaRPr lang="ca-ES" sz="1500" b="1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417856"/>
                  </a:ext>
                </a:extLst>
              </a:tr>
              <a:tr h="341644">
                <a:tc>
                  <a:txBody>
                    <a:bodyPr/>
                    <a:lstStyle/>
                    <a:p>
                      <a:pPr algn="l"/>
                      <a:r>
                        <a:rPr lang="ca-ES" sz="1400" b="1" noProof="0" dirty="0" smtClean="0">
                          <a:latin typeface="Bariol Regular" panose="02000506040000020003" pitchFamily="50" charset="0"/>
                        </a:rPr>
                        <a:t>Total </a:t>
                      </a:r>
                      <a:r>
                        <a:rPr lang="ca-ES" sz="1400" b="1" noProof="0" dirty="0" err="1" smtClean="0">
                          <a:latin typeface="Bariol Regular" panose="02000506040000020003" pitchFamily="50" charset="0"/>
                        </a:rPr>
                        <a:t>press</a:t>
                      </a:r>
                      <a:r>
                        <a:rPr lang="ca-ES" sz="1400" b="1" noProof="0" dirty="0" smtClean="0">
                          <a:latin typeface="Bariol Regular" panose="02000506040000020003" pitchFamily="50" charset="0"/>
                        </a:rPr>
                        <a:t>. no financer</a:t>
                      </a:r>
                      <a:endParaRPr lang="ca-ES" sz="1400" b="1" noProof="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 smtClean="0">
                          <a:latin typeface="Bariol Regular" panose="02000506040000020003" pitchFamily="50" charset="0"/>
                        </a:rPr>
                        <a:t>5.947,5</a:t>
                      </a:r>
                      <a:endParaRPr lang="ca-ES" sz="1500" b="1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 smtClean="0">
                          <a:latin typeface="Bariol Regular" panose="02000506040000020003" pitchFamily="50" charset="0"/>
                        </a:rPr>
                        <a:t>6.365,5</a:t>
                      </a:r>
                      <a:endParaRPr lang="ca-ES" sz="1500" b="1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latin typeface="Bariol Regular" panose="02000506040000020003" pitchFamily="50" charset="0"/>
                        </a:rPr>
                        <a:t>418</a:t>
                      </a:r>
                      <a:endParaRPr lang="ca-ES" sz="15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 smtClean="0">
                          <a:latin typeface="Bariol Regular" panose="02000506040000020003" pitchFamily="50" charset="0"/>
                        </a:rPr>
                        <a:t>+7,03 %</a:t>
                      </a:r>
                      <a:endParaRPr lang="ca-ES" sz="1500" b="1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18561"/>
                  </a:ext>
                </a:extLst>
              </a:tr>
              <a:tr h="341644">
                <a:tc>
                  <a:txBody>
                    <a:bodyPr/>
                    <a:lstStyle/>
                    <a:p>
                      <a:pPr algn="l"/>
                      <a:endParaRPr lang="ca-ES" sz="14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5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50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5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15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351083"/>
                  </a:ext>
                </a:extLst>
              </a:tr>
              <a:tr h="341644">
                <a:tc>
                  <a:txBody>
                    <a:bodyPr/>
                    <a:lstStyle/>
                    <a:p>
                      <a:pPr algn="l"/>
                      <a:r>
                        <a:rPr lang="ca-ES" sz="1400" noProof="0" dirty="0" smtClean="0">
                          <a:latin typeface="Bariol Regular" panose="02000506040000020003" pitchFamily="50" charset="0"/>
                        </a:rPr>
                        <a:t>8.- Actius financers</a:t>
                      </a:r>
                      <a:endParaRPr lang="ca-ES" sz="1400" noProof="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latin typeface="Bariol Regular" panose="02000506040000020003" pitchFamily="50" charset="0"/>
                        </a:rPr>
                        <a:t>32,9</a:t>
                      </a:r>
                      <a:endParaRPr lang="ca-ES" sz="15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latin typeface="Bariol Regular" panose="02000506040000020003" pitchFamily="50" charset="0"/>
                        </a:rPr>
                        <a:t>32,1</a:t>
                      </a:r>
                      <a:endParaRPr lang="ca-ES" sz="15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latin typeface="Bariol Regular" panose="02000506040000020003" pitchFamily="50" charset="0"/>
                        </a:rPr>
                        <a:t>-0,8</a:t>
                      </a:r>
                      <a:endParaRPr lang="ca-ES" sz="15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latin typeface="Bariol Regular" panose="02000506040000020003" pitchFamily="50" charset="0"/>
                        </a:rPr>
                        <a:t>-2,4 %</a:t>
                      </a:r>
                      <a:endParaRPr lang="ca-ES" sz="15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347950"/>
                  </a:ext>
                </a:extLst>
              </a:tr>
              <a:tr h="341644">
                <a:tc>
                  <a:txBody>
                    <a:bodyPr/>
                    <a:lstStyle/>
                    <a:p>
                      <a:pPr algn="l"/>
                      <a:r>
                        <a:rPr lang="ca-ES" sz="1400" noProof="0" dirty="0" smtClean="0">
                          <a:latin typeface="Bariol Regular" panose="02000506040000020003" pitchFamily="50" charset="0"/>
                        </a:rPr>
                        <a:t>9.- Passius financers</a:t>
                      </a:r>
                      <a:endParaRPr lang="ca-ES" sz="1400" noProof="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latin typeface="Bariol Regular" panose="02000506040000020003" pitchFamily="50" charset="0"/>
                        </a:rPr>
                        <a:t>1.152,9</a:t>
                      </a:r>
                      <a:endParaRPr lang="ca-ES" sz="15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latin typeface="Bariol Regular" panose="02000506040000020003" pitchFamily="50" charset="0"/>
                        </a:rPr>
                        <a:t>923,1</a:t>
                      </a:r>
                      <a:endParaRPr lang="ca-ES" sz="15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latin typeface="Bariol Regular" panose="02000506040000020003" pitchFamily="50" charset="0"/>
                        </a:rPr>
                        <a:t>-229,8</a:t>
                      </a:r>
                      <a:endParaRPr lang="ca-ES" sz="15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latin typeface="Bariol Regular" panose="02000506040000020003" pitchFamily="50" charset="0"/>
                        </a:rPr>
                        <a:t>-19,9 %</a:t>
                      </a:r>
                      <a:endParaRPr lang="ca-ES" sz="15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711660"/>
                  </a:ext>
                </a:extLst>
              </a:tr>
              <a:tr h="341644">
                <a:tc>
                  <a:txBody>
                    <a:bodyPr/>
                    <a:lstStyle/>
                    <a:p>
                      <a:pPr algn="l"/>
                      <a:r>
                        <a:rPr lang="ca-ES" sz="1400" b="1" noProof="0" dirty="0" smtClean="0">
                          <a:latin typeface="Bariol Regular" panose="02000506040000020003" pitchFamily="50" charset="0"/>
                        </a:rPr>
                        <a:t>Total </a:t>
                      </a:r>
                      <a:r>
                        <a:rPr lang="ca-ES" sz="1400" b="1" noProof="0" dirty="0" err="1" smtClean="0">
                          <a:latin typeface="Bariol Regular" panose="02000506040000020003" pitchFamily="50" charset="0"/>
                        </a:rPr>
                        <a:t>press</a:t>
                      </a:r>
                      <a:r>
                        <a:rPr lang="ca-ES" sz="1400" b="1" noProof="0" dirty="0" smtClean="0">
                          <a:latin typeface="Bariol Regular" panose="02000506040000020003" pitchFamily="50" charset="0"/>
                        </a:rPr>
                        <a:t>. Financer</a:t>
                      </a:r>
                      <a:endParaRPr lang="ca-ES" sz="1400" b="1" noProof="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 smtClean="0">
                          <a:latin typeface="Bariol Regular" panose="02000506040000020003" pitchFamily="50" charset="0"/>
                        </a:rPr>
                        <a:t>1.185,9</a:t>
                      </a:r>
                      <a:endParaRPr lang="ca-ES" sz="1500" b="1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 smtClean="0">
                          <a:latin typeface="Bariol Regular" panose="02000506040000020003" pitchFamily="50" charset="0"/>
                        </a:rPr>
                        <a:t>955,2</a:t>
                      </a:r>
                      <a:endParaRPr lang="ca-ES" sz="1500" b="1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latin typeface="Bariol Regular" panose="02000506040000020003" pitchFamily="50" charset="0"/>
                        </a:rPr>
                        <a:t>-230,7</a:t>
                      </a:r>
                      <a:endParaRPr lang="ca-ES" sz="15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dirty="0" smtClean="0">
                          <a:latin typeface="Bariol Regular" panose="02000506040000020003" pitchFamily="50" charset="0"/>
                        </a:rPr>
                        <a:t>-3,2 %</a:t>
                      </a:r>
                      <a:endParaRPr lang="ca-ES" sz="1500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188510"/>
                  </a:ext>
                </a:extLst>
              </a:tr>
              <a:tr h="341644">
                <a:tc>
                  <a:txBody>
                    <a:bodyPr/>
                    <a:lstStyle/>
                    <a:p>
                      <a:r>
                        <a:rPr lang="ca-ES" sz="1400" b="1" noProof="0" dirty="0" smtClean="0"/>
                        <a:t>TOTAL Sector</a:t>
                      </a:r>
                      <a:r>
                        <a:rPr lang="ca-ES" sz="1400" b="1" baseline="0" noProof="0" dirty="0" smtClean="0"/>
                        <a:t> Públic Administratiu (SPA)</a:t>
                      </a:r>
                      <a:endParaRPr lang="ca-ES" sz="1400" b="1" noProof="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 smtClean="0">
                          <a:latin typeface="Bariol Regular" panose="02000506040000020003" pitchFamily="50" charset="0"/>
                        </a:rPr>
                        <a:t>7.133,4</a:t>
                      </a:r>
                      <a:endParaRPr lang="ca-ES" sz="1500" b="1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 smtClean="0">
                          <a:latin typeface="Bariol Regular" panose="02000506040000020003" pitchFamily="50" charset="0"/>
                        </a:rPr>
                        <a:t>7320,7</a:t>
                      </a:r>
                      <a:endParaRPr lang="ca-ES" sz="1500" b="1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 smtClean="0">
                          <a:latin typeface="Bariol Regular" panose="02000506040000020003" pitchFamily="50" charset="0"/>
                        </a:rPr>
                        <a:t>187,3</a:t>
                      </a:r>
                      <a:endParaRPr lang="ca-ES" sz="1500" b="1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 smtClean="0">
                          <a:latin typeface="Bariol Regular" panose="02000506040000020003" pitchFamily="50" charset="0"/>
                        </a:rPr>
                        <a:t>+2,6 %</a:t>
                      </a:r>
                      <a:endParaRPr lang="ca-ES" sz="1500" b="1" dirty="0">
                        <a:latin typeface="Bariol Regular" panose="02000506040000020003" pitchFamily="50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647611"/>
                  </a:ext>
                </a:extLst>
              </a:tr>
            </a:tbl>
          </a:graphicData>
        </a:graphic>
      </p:graphicFrame>
      <p:pic>
        <p:nvPicPr>
          <p:cNvPr id="16" name="Imagen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7128" y="6293977"/>
            <a:ext cx="1255885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83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to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534" y="-187280"/>
            <a:ext cx="9491070" cy="7934279"/>
          </a:xfrm>
          <a:prstGeom prst="rect">
            <a:avLst/>
          </a:prstGeom>
        </p:spPr>
      </p:pic>
      <p:pic>
        <p:nvPicPr>
          <p:cNvPr id="5" name="Imagen 4" descr="patr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906" y="-162640"/>
            <a:ext cx="9849812" cy="702064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74699" y="38100"/>
            <a:ext cx="77978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riol Bold"/>
                <a:cs typeface="Bariol Bold"/>
              </a:rPr>
              <a:t>Pressupost de despeses: classificació orgànica I</a:t>
            </a:r>
            <a:endParaRPr lang="ca-ES" sz="3000" dirty="0">
              <a:solidFill>
                <a:schemeClr val="tx1">
                  <a:lumMod val="50000"/>
                  <a:lumOff val="50000"/>
                </a:schemeClr>
              </a:solidFill>
              <a:latin typeface="Bariol Bold"/>
              <a:cs typeface="Bariol Bold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-248057" y="707886"/>
            <a:ext cx="9491070" cy="6240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/>
              <a:t>€</a:t>
            </a:r>
            <a:endParaRPr lang="es-ES"/>
          </a:p>
        </p:txBody>
      </p:sp>
      <p:pic>
        <p:nvPicPr>
          <p:cNvPr id="8" name="Imagen 7" descr="logo_pp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7" y="920751"/>
            <a:ext cx="457561" cy="262254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8072500" y="0"/>
            <a:ext cx="91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dirty="0" smtClean="0">
                <a:solidFill>
                  <a:schemeClr val="bg1"/>
                </a:solidFill>
                <a:latin typeface="Bariol Thin"/>
                <a:cs typeface="Bariol Thin"/>
              </a:rPr>
              <a:t>08</a:t>
            </a:r>
            <a:endParaRPr lang="es-ES" sz="4000" dirty="0">
              <a:solidFill>
                <a:schemeClr val="bg1"/>
              </a:solidFill>
              <a:latin typeface="Bariol Thin"/>
              <a:cs typeface="Bariol Thin"/>
            </a:endParaRPr>
          </a:p>
        </p:txBody>
      </p:sp>
      <p:graphicFrame>
        <p:nvGraphicFramePr>
          <p:cNvPr id="3" name="Tabla 5">
            <a:extLst>
              <a:ext uri="{FF2B5EF4-FFF2-40B4-BE49-F238E27FC236}">
                <a16:creationId xmlns:a16="http://schemas.microsoft.com/office/drawing/2014/main" id="{626D93F3-9B08-4534-99D5-DF3AFD8458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276419"/>
              </p:ext>
            </p:extLst>
          </p:nvPr>
        </p:nvGraphicFramePr>
        <p:xfrm>
          <a:off x="1103498" y="1030021"/>
          <a:ext cx="7623357" cy="4547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7763">
                  <a:extLst>
                    <a:ext uri="{9D8B030D-6E8A-4147-A177-3AD203B41FA5}">
                      <a16:colId xmlns:a16="http://schemas.microsoft.com/office/drawing/2014/main" val="1177426095"/>
                    </a:ext>
                  </a:extLst>
                </a:gridCol>
                <a:gridCol w="942975">
                  <a:extLst>
                    <a:ext uri="{9D8B030D-6E8A-4147-A177-3AD203B41FA5}">
                      <a16:colId xmlns:a16="http://schemas.microsoft.com/office/drawing/2014/main" val="3746992155"/>
                    </a:ext>
                  </a:extLst>
                </a:gridCol>
                <a:gridCol w="900113">
                  <a:extLst>
                    <a:ext uri="{9D8B030D-6E8A-4147-A177-3AD203B41FA5}">
                      <a16:colId xmlns:a16="http://schemas.microsoft.com/office/drawing/2014/main" val="131008076"/>
                    </a:ext>
                  </a:extLst>
                </a:gridCol>
                <a:gridCol w="928687">
                  <a:extLst>
                    <a:ext uri="{9D8B030D-6E8A-4147-A177-3AD203B41FA5}">
                      <a16:colId xmlns:a16="http://schemas.microsoft.com/office/drawing/2014/main" val="3151682300"/>
                    </a:ext>
                  </a:extLst>
                </a:gridCol>
                <a:gridCol w="1163819">
                  <a:extLst>
                    <a:ext uri="{9D8B030D-6E8A-4147-A177-3AD203B41FA5}">
                      <a16:colId xmlns:a16="http://schemas.microsoft.com/office/drawing/2014/main" val="1549069864"/>
                    </a:ext>
                  </a:extLst>
                </a:gridCol>
              </a:tblGrid>
              <a:tr h="378925">
                <a:tc>
                  <a:txBody>
                    <a:bodyPr/>
                    <a:lstStyle/>
                    <a:p>
                      <a:r>
                        <a:rPr lang="ca-ES" sz="1600" noProof="0" dirty="0" smtClean="0">
                          <a:latin typeface="Bariol Regular"/>
                        </a:rPr>
                        <a:t>NOM SECCIÓ</a:t>
                      </a:r>
                      <a:endParaRPr lang="ca-ES" sz="16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noProof="0" dirty="0" smtClean="0">
                          <a:latin typeface="Bariol Regular"/>
                        </a:rPr>
                        <a:t>2023</a:t>
                      </a:r>
                      <a:endParaRPr lang="ca-ES" sz="16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noProof="0" dirty="0" smtClean="0">
                          <a:latin typeface="Bariol Regular"/>
                        </a:rPr>
                        <a:t>2024</a:t>
                      </a:r>
                      <a:endParaRPr lang="ca-ES" sz="16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noProof="0" dirty="0" smtClean="0">
                          <a:latin typeface="Bariol Regular"/>
                        </a:rPr>
                        <a:t>variació </a:t>
                      </a:r>
                      <a:endParaRPr lang="ca-ES" sz="16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noProof="0" dirty="0" smtClean="0">
                          <a:latin typeface="Bariol Regular"/>
                        </a:rPr>
                        <a:t>% variació</a:t>
                      </a:r>
                      <a:endParaRPr lang="ca-ES" sz="1600" noProof="0" dirty="0">
                        <a:latin typeface="Bariol Regular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464483"/>
                  </a:ext>
                </a:extLst>
              </a:tr>
              <a:tr h="378925">
                <a:tc>
                  <a:txBody>
                    <a:bodyPr/>
                    <a:lstStyle/>
                    <a:p>
                      <a:r>
                        <a:rPr lang="ca-ES" sz="1600" b="1" noProof="0" dirty="0" smtClean="0">
                          <a:latin typeface="Bariol Regular"/>
                        </a:rPr>
                        <a:t>CONSELLERIES</a:t>
                      </a:r>
                      <a:endParaRPr lang="ca-ES" sz="1600" b="1" noProof="0" dirty="0">
                        <a:latin typeface="Bariol Regular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noProof="0" dirty="0" smtClean="0">
                          <a:latin typeface="Bariol Regular"/>
                        </a:rPr>
                        <a:t>2.996</a:t>
                      </a:r>
                      <a:endParaRPr lang="ca-ES" sz="1600" noProof="0" dirty="0">
                        <a:latin typeface="Bariol Regular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noProof="0" dirty="0" smtClean="0">
                          <a:latin typeface="Bariol Regular"/>
                        </a:rPr>
                        <a:t>3.342,3</a:t>
                      </a:r>
                      <a:endParaRPr lang="ca-ES" sz="1600" noProof="0" dirty="0">
                        <a:latin typeface="Bariol Regular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noProof="0" dirty="0" smtClean="0">
                          <a:latin typeface="Bariol Regular"/>
                        </a:rPr>
                        <a:t>346,3</a:t>
                      </a:r>
                      <a:endParaRPr lang="ca-ES" sz="1600" noProof="0" dirty="0">
                        <a:latin typeface="Bariol Regular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noProof="0" dirty="0" smtClean="0">
                          <a:latin typeface="Bariol Regular"/>
                        </a:rPr>
                        <a:t>+31,6 %</a:t>
                      </a:r>
                      <a:endParaRPr lang="ca-ES" sz="1600" noProof="0" dirty="0">
                        <a:latin typeface="Bariol Regular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646774"/>
                  </a:ext>
                </a:extLst>
              </a:tr>
              <a:tr h="378925">
                <a:tc>
                  <a:txBody>
                    <a:bodyPr/>
                    <a:lstStyle/>
                    <a:p>
                      <a:r>
                        <a:rPr lang="ca-ES" sz="1600" noProof="0" dirty="0" smtClean="0">
                          <a:latin typeface="Bariol Regular"/>
                        </a:rPr>
                        <a:t>Presidència i Administracions Públiques</a:t>
                      </a:r>
                      <a:endParaRPr lang="ca-ES" sz="16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noProof="0" dirty="0" smtClean="0">
                          <a:latin typeface="Bariol Regular"/>
                        </a:rPr>
                        <a:t>111,8</a:t>
                      </a:r>
                      <a:endParaRPr lang="ca-ES" sz="16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noProof="0" dirty="0" smtClean="0">
                          <a:latin typeface="Bariol Regular"/>
                        </a:rPr>
                        <a:t>144,6</a:t>
                      </a:r>
                      <a:endParaRPr lang="ca-ES" sz="16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noProof="0" dirty="0" smtClean="0">
                          <a:latin typeface="Bariol Regular"/>
                        </a:rPr>
                        <a:t>25,8</a:t>
                      </a:r>
                      <a:endParaRPr lang="ca-ES" sz="16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noProof="0" dirty="0" smtClean="0">
                          <a:latin typeface="Bariol Regular"/>
                        </a:rPr>
                        <a:t>+21,7 %</a:t>
                      </a:r>
                      <a:endParaRPr lang="ca-ES" sz="1600" noProof="0" dirty="0">
                        <a:latin typeface="Bariol Regular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5570583"/>
                  </a:ext>
                </a:extLst>
              </a:tr>
              <a:tr h="378925">
                <a:tc>
                  <a:txBody>
                    <a:bodyPr/>
                    <a:lstStyle/>
                    <a:p>
                      <a:r>
                        <a:rPr lang="ca-ES" sz="1600" noProof="0" dirty="0" smtClean="0">
                          <a:latin typeface="Bariol Regular"/>
                        </a:rPr>
                        <a:t>Turisme, Cultura i Esports</a:t>
                      </a:r>
                      <a:endParaRPr lang="ca-ES" sz="16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noProof="0" dirty="0" smtClean="0">
                          <a:latin typeface="Bariol Regular"/>
                        </a:rPr>
                        <a:t>164,4</a:t>
                      </a:r>
                      <a:endParaRPr lang="ca-ES" sz="16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noProof="0" dirty="0" smtClean="0">
                          <a:latin typeface="Bariol Regular"/>
                        </a:rPr>
                        <a:t>221,4</a:t>
                      </a:r>
                      <a:endParaRPr lang="ca-ES" sz="16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noProof="0" dirty="0" smtClean="0">
                          <a:latin typeface="Bariol Regular"/>
                        </a:rPr>
                        <a:t>57</a:t>
                      </a:r>
                      <a:endParaRPr lang="ca-ES" sz="16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noProof="0" dirty="0" smtClean="0">
                          <a:latin typeface="Bariol Regular"/>
                        </a:rPr>
                        <a:t>+34,7 %</a:t>
                      </a:r>
                      <a:endParaRPr lang="ca-ES" sz="1600" noProof="0" dirty="0">
                        <a:latin typeface="Bariol Regular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416304"/>
                  </a:ext>
                </a:extLst>
              </a:tr>
              <a:tr h="378925">
                <a:tc>
                  <a:txBody>
                    <a:bodyPr/>
                    <a:lstStyle/>
                    <a:p>
                      <a:r>
                        <a:rPr lang="ca-ES" sz="1600" noProof="0" dirty="0" smtClean="0">
                          <a:latin typeface="Bariol Regular"/>
                        </a:rPr>
                        <a:t>Educació i Universitats</a:t>
                      </a:r>
                      <a:endParaRPr lang="ca-ES" sz="16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noProof="0" dirty="0" smtClean="0">
                          <a:latin typeface="Bariol Regular"/>
                        </a:rPr>
                        <a:t>1.259,4</a:t>
                      </a:r>
                      <a:endParaRPr lang="ca-ES" sz="16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noProof="0" dirty="0" smtClean="0">
                          <a:latin typeface="Bariol Regular"/>
                        </a:rPr>
                        <a:t>1.353,8</a:t>
                      </a:r>
                      <a:endParaRPr lang="ca-ES" sz="16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noProof="0" dirty="0" smtClean="0">
                          <a:latin typeface="Bariol Regular"/>
                        </a:rPr>
                        <a:t>94,4</a:t>
                      </a:r>
                      <a:endParaRPr lang="ca-ES" sz="16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noProof="0" dirty="0" smtClean="0">
                          <a:latin typeface="Bariol Regular"/>
                        </a:rPr>
                        <a:t>+7,5 %</a:t>
                      </a:r>
                      <a:endParaRPr lang="ca-ES" sz="1600" noProof="0" dirty="0">
                        <a:latin typeface="Bariol Regular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8345034"/>
                  </a:ext>
                </a:extLst>
              </a:tr>
              <a:tr h="378925">
                <a:tc>
                  <a:txBody>
                    <a:bodyPr/>
                    <a:lstStyle/>
                    <a:p>
                      <a:r>
                        <a:rPr lang="ca-ES" sz="1600" noProof="0" dirty="0" smtClean="0">
                          <a:latin typeface="Bariol Regular"/>
                        </a:rPr>
                        <a:t>Economia, Hisenda i Innovació</a:t>
                      </a:r>
                      <a:endParaRPr lang="ca-ES" sz="16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noProof="0" dirty="0" smtClean="0">
                          <a:latin typeface="Bariol Regular"/>
                        </a:rPr>
                        <a:t>84</a:t>
                      </a:r>
                      <a:endParaRPr lang="ca-ES" sz="16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noProof="0" dirty="0" smtClean="0">
                          <a:latin typeface="Bariol Regular"/>
                        </a:rPr>
                        <a:t>89,2</a:t>
                      </a:r>
                      <a:endParaRPr lang="ca-ES" sz="16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noProof="0" dirty="0" smtClean="0">
                          <a:latin typeface="Bariol Regular"/>
                        </a:rPr>
                        <a:t>5,2</a:t>
                      </a:r>
                      <a:endParaRPr lang="ca-ES" sz="16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noProof="0" dirty="0" smtClean="0">
                          <a:latin typeface="Bariol Regular"/>
                        </a:rPr>
                        <a:t>+6,2 %</a:t>
                      </a:r>
                      <a:endParaRPr lang="ca-ES" sz="1600" noProof="0" dirty="0">
                        <a:latin typeface="Bariol Regular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189586"/>
                  </a:ext>
                </a:extLst>
              </a:tr>
              <a:tr h="378925">
                <a:tc>
                  <a:txBody>
                    <a:bodyPr/>
                    <a:lstStyle/>
                    <a:p>
                      <a:r>
                        <a:rPr lang="ca-ES" sz="1600" noProof="0" dirty="0" smtClean="0">
                          <a:latin typeface="Bariol Regular"/>
                        </a:rPr>
                        <a:t>La Mar i del Cicle de l’Aigua</a:t>
                      </a:r>
                      <a:endParaRPr lang="ca-ES" sz="16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noProof="0" dirty="0" smtClean="0">
                          <a:latin typeface="Bariol Regular"/>
                        </a:rPr>
                        <a:t>173,1</a:t>
                      </a:r>
                      <a:endParaRPr lang="ca-ES" sz="16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noProof="0" dirty="0" smtClean="0">
                          <a:latin typeface="Bariol Regular"/>
                        </a:rPr>
                        <a:t>204,8</a:t>
                      </a:r>
                      <a:endParaRPr lang="ca-ES" sz="16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noProof="0" dirty="0" smtClean="0">
                          <a:latin typeface="Bariol Regular"/>
                        </a:rPr>
                        <a:t>31,7</a:t>
                      </a:r>
                      <a:endParaRPr lang="ca-ES" sz="16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noProof="0" dirty="0" smtClean="0">
                          <a:latin typeface="Bariol Regular"/>
                        </a:rPr>
                        <a:t>+18,3 %</a:t>
                      </a:r>
                      <a:endParaRPr lang="ca-ES" sz="1600" noProof="0" dirty="0">
                        <a:latin typeface="Bariol Regular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082859"/>
                  </a:ext>
                </a:extLst>
              </a:tr>
              <a:tr h="378925">
                <a:tc>
                  <a:txBody>
                    <a:bodyPr/>
                    <a:lstStyle/>
                    <a:p>
                      <a:r>
                        <a:rPr lang="ca-ES" sz="1600" noProof="0" dirty="0" smtClean="0">
                          <a:latin typeface="Bariol Regular"/>
                        </a:rPr>
                        <a:t>Famílies i Afers Socials</a:t>
                      </a:r>
                      <a:endParaRPr lang="ca-ES" sz="16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noProof="0" dirty="0" smtClean="0">
                          <a:latin typeface="Bariol Regular"/>
                        </a:rPr>
                        <a:t>332,3</a:t>
                      </a:r>
                      <a:endParaRPr lang="ca-ES" sz="16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noProof="0" dirty="0" smtClean="0">
                          <a:latin typeface="Bariol Regular"/>
                        </a:rPr>
                        <a:t>344,1</a:t>
                      </a:r>
                      <a:endParaRPr lang="ca-ES" sz="16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noProof="0" dirty="0" smtClean="0">
                          <a:latin typeface="Bariol Regular"/>
                        </a:rPr>
                        <a:t>11,8</a:t>
                      </a:r>
                      <a:endParaRPr lang="ca-ES" sz="16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noProof="0" dirty="0" smtClean="0">
                          <a:latin typeface="Bariol Regular"/>
                        </a:rPr>
                        <a:t>+3,6 %</a:t>
                      </a:r>
                      <a:endParaRPr lang="ca-ES" sz="1600" noProof="0" dirty="0">
                        <a:latin typeface="Bariol Regular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793138"/>
                  </a:ext>
                </a:extLst>
              </a:tr>
              <a:tr h="378925">
                <a:tc>
                  <a:txBody>
                    <a:bodyPr/>
                    <a:lstStyle/>
                    <a:p>
                      <a:r>
                        <a:rPr lang="ca-ES" sz="1600" noProof="0" dirty="0" smtClean="0">
                          <a:latin typeface="Bariol Regular"/>
                        </a:rPr>
                        <a:t>Salut</a:t>
                      </a:r>
                      <a:endParaRPr lang="ca-ES" sz="16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noProof="0" dirty="0" smtClean="0">
                          <a:latin typeface="Bariol Regular"/>
                        </a:rPr>
                        <a:t>33,9</a:t>
                      </a:r>
                      <a:endParaRPr lang="ca-ES" sz="16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noProof="0" dirty="0" smtClean="0">
                          <a:latin typeface="Bariol Regular"/>
                        </a:rPr>
                        <a:t>39,2</a:t>
                      </a:r>
                      <a:endParaRPr lang="ca-ES" sz="16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noProof="0" dirty="0" smtClean="0">
                          <a:latin typeface="Bariol Regular"/>
                        </a:rPr>
                        <a:t>5,3</a:t>
                      </a:r>
                      <a:endParaRPr lang="ca-ES" sz="16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noProof="0" dirty="0" smtClean="0">
                          <a:latin typeface="Bariol Regular"/>
                        </a:rPr>
                        <a:t>+15,7 %</a:t>
                      </a:r>
                      <a:endParaRPr lang="ca-ES" sz="1600" noProof="0" dirty="0">
                        <a:latin typeface="Bariol Regular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1016437"/>
                  </a:ext>
                </a:extLst>
              </a:tr>
              <a:tr h="378925">
                <a:tc>
                  <a:txBody>
                    <a:bodyPr/>
                    <a:lstStyle/>
                    <a:p>
                      <a:r>
                        <a:rPr lang="ca-ES" sz="1600" noProof="0" dirty="0" smtClean="0">
                          <a:latin typeface="Bariol Regular"/>
                        </a:rPr>
                        <a:t>Empresa, Ocupació i Energia</a:t>
                      </a:r>
                      <a:endParaRPr lang="ca-ES" sz="16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noProof="0" dirty="0" smtClean="0">
                          <a:latin typeface="Bariol Regular"/>
                        </a:rPr>
                        <a:t>139,2</a:t>
                      </a:r>
                      <a:endParaRPr lang="ca-ES" sz="16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noProof="0" dirty="0" smtClean="0">
                          <a:latin typeface="Bariol Regular"/>
                        </a:rPr>
                        <a:t>205</a:t>
                      </a:r>
                      <a:endParaRPr lang="ca-ES" sz="16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noProof="0" dirty="0" smtClean="0">
                          <a:latin typeface="Bariol Regular"/>
                        </a:rPr>
                        <a:t>65,9</a:t>
                      </a:r>
                      <a:endParaRPr lang="ca-ES" sz="16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noProof="0" dirty="0" smtClean="0">
                          <a:latin typeface="Bariol Regular"/>
                        </a:rPr>
                        <a:t>+47,3 %</a:t>
                      </a:r>
                      <a:endParaRPr lang="ca-ES" sz="1600" noProof="0" dirty="0">
                        <a:latin typeface="Bariol Regular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5025708"/>
                  </a:ext>
                </a:extLst>
              </a:tr>
              <a:tr h="378925">
                <a:tc>
                  <a:txBody>
                    <a:bodyPr/>
                    <a:lstStyle/>
                    <a:p>
                      <a:r>
                        <a:rPr lang="ca-ES" sz="1600" noProof="0" dirty="0" smtClean="0">
                          <a:latin typeface="Bariol Regular"/>
                        </a:rPr>
                        <a:t>Agricultura, Pesca i Medi Natural</a:t>
                      </a:r>
                      <a:endParaRPr lang="ca-ES" sz="16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noProof="0" dirty="0" smtClean="0">
                          <a:latin typeface="Bariol Regular"/>
                        </a:rPr>
                        <a:t>128,2</a:t>
                      </a:r>
                      <a:endParaRPr lang="ca-ES" sz="16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noProof="0" dirty="0" smtClean="0">
                          <a:latin typeface="Bariol Regular"/>
                        </a:rPr>
                        <a:t>152,2</a:t>
                      </a:r>
                      <a:endParaRPr lang="ca-ES" sz="16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noProof="0" dirty="0" smtClean="0">
                          <a:latin typeface="Bariol Regular"/>
                        </a:rPr>
                        <a:t>24</a:t>
                      </a:r>
                      <a:endParaRPr lang="ca-ES" sz="16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noProof="0" dirty="0" smtClean="0">
                          <a:latin typeface="Bariol Regular"/>
                        </a:rPr>
                        <a:t>+18,7 %</a:t>
                      </a:r>
                      <a:endParaRPr lang="ca-ES" sz="1600" noProof="0" dirty="0">
                        <a:latin typeface="Bariol Regular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3231197"/>
                  </a:ext>
                </a:extLst>
              </a:tr>
              <a:tr h="378925">
                <a:tc>
                  <a:txBody>
                    <a:bodyPr/>
                    <a:lstStyle/>
                    <a:p>
                      <a:r>
                        <a:rPr lang="ca-ES" sz="1600" noProof="0" dirty="0" smtClean="0">
                          <a:latin typeface="Bariol Regular"/>
                        </a:rPr>
                        <a:t>Habitatge, Territori i Mobilitat</a:t>
                      </a:r>
                      <a:endParaRPr lang="ca-ES" sz="16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noProof="0" dirty="0" smtClean="0">
                          <a:latin typeface="Bariol Regular"/>
                        </a:rPr>
                        <a:t>269,2</a:t>
                      </a:r>
                      <a:endParaRPr lang="ca-ES" sz="16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noProof="0" dirty="0" smtClean="0">
                          <a:latin typeface="Bariol Regular"/>
                        </a:rPr>
                        <a:t>273,9</a:t>
                      </a:r>
                      <a:endParaRPr lang="ca-ES" sz="16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noProof="0" dirty="0" smtClean="0">
                          <a:latin typeface="Bariol Regular"/>
                        </a:rPr>
                        <a:t>4,7</a:t>
                      </a:r>
                      <a:endParaRPr lang="ca-ES" sz="16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noProof="0" dirty="0" smtClean="0">
                          <a:latin typeface="Bariol Regular"/>
                        </a:rPr>
                        <a:t>+1,7 %</a:t>
                      </a:r>
                      <a:endParaRPr lang="ca-ES" sz="1600" noProof="0" dirty="0">
                        <a:latin typeface="Bariol Regular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3477273"/>
                  </a:ext>
                </a:extLst>
              </a:tr>
            </a:tbl>
          </a:graphicData>
        </a:graphic>
      </p:graphicFrame>
      <p:pic>
        <p:nvPicPr>
          <p:cNvPr id="12" name="Imagen 11">
            <a:extLst>
              <a:ext uri="{FF2B5EF4-FFF2-40B4-BE49-F238E27FC236}">
                <a16:creationId xmlns:a16="http://schemas.microsoft.com/office/drawing/2014/main" id="{5F5EBCC7-1832-4239-8A1E-A38CBA2390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2893" y="740953"/>
            <a:ext cx="1255885" cy="274344"/>
          </a:xfrm>
          <a:prstGeom prst="rect">
            <a:avLst/>
          </a:prstGeom>
        </p:spPr>
      </p:pic>
      <p:sp>
        <p:nvSpPr>
          <p:cNvPr id="17" name="Rectángulo redondeado 18">
            <a:extLst>
              <a:ext uri="{FF2B5EF4-FFF2-40B4-BE49-F238E27FC236}">
                <a16:creationId xmlns:a16="http://schemas.microsoft.com/office/drawing/2014/main" id="{651F8DB8-6B80-47B2-9B7F-EA8F00F5A751}"/>
              </a:ext>
            </a:extLst>
          </p:cNvPr>
          <p:cNvSpPr/>
          <p:nvPr/>
        </p:nvSpPr>
        <p:spPr>
          <a:xfrm>
            <a:off x="1366167" y="5819991"/>
            <a:ext cx="7319894" cy="73060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3C347A7-02E3-4968-A75C-553AFCC05E6A}"/>
              </a:ext>
            </a:extLst>
          </p:cNvPr>
          <p:cNvSpPr txBox="1"/>
          <p:nvPr/>
        </p:nvSpPr>
        <p:spPr>
          <a:xfrm>
            <a:off x="2247869" y="5882499"/>
            <a:ext cx="6478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1"/>
                </a:solidFill>
              </a:rPr>
              <a:t>Totes les conselleries pugen el seu pressupost</a:t>
            </a:r>
            <a:endParaRPr lang="ca-ES" sz="2400" dirty="0">
              <a:solidFill>
                <a:schemeClr val="bg1"/>
              </a:solidFill>
            </a:endParaRPr>
          </a:p>
        </p:txBody>
      </p:sp>
      <p:sp>
        <p:nvSpPr>
          <p:cNvPr id="6" name="Flecha arriba 5"/>
          <p:cNvSpPr/>
          <p:nvPr/>
        </p:nvSpPr>
        <p:spPr>
          <a:xfrm>
            <a:off x="1669002" y="5882499"/>
            <a:ext cx="399495" cy="580445"/>
          </a:xfrm>
          <a:prstGeom prst="upArrow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4758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foto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534" y="-187280"/>
            <a:ext cx="9491070" cy="7934279"/>
          </a:xfrm>
          <a:prstGeom prst="rect">
            <a:avLst/>
          </a:prstGeom>
        </p:spPr>
      </p:pic>
      <p:pic>
        <p:nvPicPr>
          <p:cNvPr id="5" name="Imagen 4" descr="patr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906" y="-162640"/>
            <a:ext cx="9849812" cy="702064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74699" y="38100"/>
            <a:ext cx="77978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Bariol Bold"/>
                <a:cs typeface="Bariol Bold"/>
              </a:rPr>
              <a:t>Pressupost de despeses: classificació orgànica II</a:t>
            </a:r>
            <a:endParaRPr lang="ca-ES" sz="3000" dirty="0">
              <a:solidFill>
                <a:schemeClr val="tx1">
                  <a:lumMod val="50000"/>
                  <a:lumOff val="50000"/>
                </a:schemeClr>
              </a:solidFill>
              <a:latin typeface="Bariol Bold"/>
              <a:cs typeface="Bariol Bold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-248057" y="707886"/>
            <a:ext cx="9491070" cy="6240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/>
              <a:t>€</a:t>
            </a:r>
            <a:endParaRPr lang="es-ES"/>
          </a:p>
        </p:txBody>
      </p:sp>
      <p:pic>
        <p:nvPicPr>
          <p:cNvPr id="8" name="Imagen 7" descr="logo_pp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57" y="920751"/>
            <a:ext cx="457561" cy="262254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8072500" y="0"/>
            <a:ext cx="91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4000" dirty="0" smtClean="0">
                <a:solidFill>
                  <a:schemeClr val="bg1"/>
                </a:solidFill>
                <a:latin typeface="Bariol Thin"/>
                <a:cs typeface="Bariol Thin"/>
              </a:rPr>
              <a:t>09</a:t>
            </a:r>
            <a:endParaRPr lang="es-ES" sz="4000" dirty="0">
              <a:solidFill>
                <a:schemeClr val="bg1"/>
              </a:solidFill>
              <a:latin typeface="Bariol Thin"/>
              <a:cs typeface="Bariol Thin"/>
            </a:endParaRPr>
          </a:p>
        </p:txBody>
      </p:sp>
      <p:graphicFrame>
        <p:nvGraphicFramePr>
          <p:cNvPr id="3" name="Tabla 5">
            <a:extLst>
              <a:ext uri="{FF2B5EF4-FFF2-40B4-BE49-F238E27FC236}">
                <a16:creationId xmlns:a16="http://schemas.microsoft.com/office/drawing/2014/main" id="{626D93F3-9B08-4534-99D5-DF3AFD8458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245874"/>
              </p:ext>
            </p:extLst>
          </p:nvPr>
        </p:nvGraphicFramePr>
        <p:xfrm>
          <a:off x="1171575" y="1299984"/>
          <a:ext cx="7621769" cy="4368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6175">
                  <a:extLst>
                    <a:ext uri="{9D8B030D-6E8A-4147-A177-3AD203B41FA5}">
                      <a16:colId xmlns:a16="http://schemas.microsoft.com/office/drawing/2014/main" val="1177426095"/>
                    </a:ext>
                  </a:extLst>
                </a:gridCol>
                <a:gridCol w="942975">
                  <a:extLst>
                    <a:ext uri="{9D8B030D-6E8A-4147-A177-3AD203B41FA5}">
                      <a16:colId xmlns:a16="http://schemas.microsoft.com/office/drawing/2014/main" val="3746992155"/>
                    </a:ext>
                  </a:extLst>
                </a:gridCol>
                <a:gridCol w="900113">
                  <a:extLst>
                    <a:ext uri="{9D8B030D-6E8A-4147-A177-3AD203B41FA5}">
                      <a16:colId xmlns:a16="http://schemas.microsoft.com/office/drawing/2014/main" val="131008076"/>
                    </a:ext>
                  </a:extLst>
                </a:gridCol>
                <a:gridCol w="928687">
                  <a:extLst>
                    <a:ext uri="{9D8B030D-6E8A-4147-A177-3AD203B41FA5}">
                      <a16:colId xmlns:a16="http://schemas.microsoft.com/office/drawing/2014/main" val="3151682300"/>
                    </a:ext>
                  </a:extLst>
                </a:gridCol>
                <a:gridCol w="1163819">
                  <a:extLst>
                    <a:ext uri="{9D8B030D-6E8A-4147-A177-3AD203B41FA5}">
                      <a16:colId xmlns:a16="http://schemas.microsoft.com/office/drawing/2014/main" val="1549069864"/>
                    </a:ext>
                  </a:extLst>
                </a:gridCol>
              </a:tblGrid>
              <a:tr h="378925">
                <a:tc>
                  <a:txBody>
                    <a:bodyPr/>
                    <a:lstStyle/>
                    <a:p>
                      <a:r>
                        <a:rPr lang="ca-ES" sz="1600" noProof="0" dirty="0" smtClean="0">
                          <a:latin typeface="Bariol Regular"/>
                        </a:rPr>
                        <a:t>NOM SECCIÓ</a:t>
                      </a:r>
                      <a:endParaRPr lang="ca-ES" sz="16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noProof="0" dirty="0" smtClean="0">
                          <a:latin typeface="Bariol Regular"/>
                        </a:rPr>
                        <a:t>2023</a:t>
                      </a:r>
                      <a:endParaRPr lang="ca-ES" sz="16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noProof="0" dirty="0" smtClean="0">
                          <a:latin typeface="Bariol Regular"/>
                        </a:rPr>
                        <a:t>2024</a:t>
                      </a:r>
                      <a:endParaRPr lang="ca-ES" sz="16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noProof="0" dirty="0" smtClean="0">
                          <a:latin typeface="Bariol Regular"/>
                        </a:rPr>
                        <a:t>variació </a:t>
                      </a:r>
                      <a:endParaRPr lang="ca-ES" sz="16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noProof="0" dirty="0" smtClean="0">
                          <a:latin typeface="Bariol Regular"/>
                        </a:rPr>
                        <a:t>% variació</a:t>
                      </a:r>
                      <a:endParaRPr lang="ca-ES" sz="1600" noProof="0" dirty="0">
                        <a:latin typeface="Bariol Regular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464483"/>
                  </a:ext>
                </a:extLst>
              </a:tr>
              <a:tr h="378925">
                <a:tc>
                  <a:txBody>
                    <a:bodyPr/>
                    <a:lstStyle/>
                    <a:p>
                      <a:r>
                        <a:rPr lang="ca-ES" sz="1600" b="1" noProof="0" dirty="0" smtClean="0">
                          <a:latin typeface="Bariol Regular"/>
                        </a:rPr>
                        <a:t>ORGANISMES AUTÒNOMS</a:t>
                      </a:r>
                      <a:endParaRPr lang="ca-ES" sz="1600" b="1" noProof="0" dirty="0">
                        <a:latin typeface="Bariol Regular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noProof="0" dirty="0" smtClean="0">
                          <a:latin typeface="Bariol Regular"/>
                        </a:rPr>
                        <a:t>155,9</a:t>
                      </a:r>
                      <a:endParaRPr lang="ca-ES" sz="1600" b="1" noProof="0" dirty="0">
                        <a:latin typeface="Bariol Regular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noProof="0" dirty="0" smtClean="0">
                          <a:latin typeface="Bariol Regular"/>
                        </a:rPr>
                        <a:t>150,9</a:t>
                      </a:r>
                      <a:endParaRPr lang="ca-ES" sz="1600" b="1" noProof="0" dirty="0">
                        <a:latin typeface="Bariol Regular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noProof="0" dirty="0" smtClean="0">
                          <a:latin typeface="Bariol Regular"/>
                        </a:rPr>
                        <a:t>-5</a:t>
                      </a:r>
                      <a:endParaRPr lang="ca-ES" sz="1600" b="1" noProof="0" dirty="0">
                        <a:latin typeface="Bariol Regular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noProof="0" dirty="0" smtClean="0">
                          <a:latin typeface="Bariol Regular"/>
                        </a:rPr>
                        <a:t>-3,2 %</a:t>
                      </a:r>
                      <a:endParaRPr lang="ca-ES" sz="1600" b="1" noProof="0" dirty="0">
                        <a:latin typeface="Bariol Regular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646774"/>
                  </a:ext>
                </a:extLst>
              </a:tr>
              <a:tr h="378925">
                <a:tc>
                  <a:txBody>
                    <a:bodyPr/>
                    <a:lstStyle/>
                    <a:p>
                      <a:r>
                        <a:rPr lang="ca-ES" sz="1600" noProof="0" dirty="0" smtClean="0">
                          <a:latin typeface="Bariol Regular"/>
                        </a:rPr>
                        <a:t>Institut Balear de la Dona</a:t>
                      </a:r>
                      <a:endParaRPr lang="ca-ES" sz="16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noProof="0" dirty="0" smtClean="0">
                          <a:latin typeface="Bariol Regular"/>
                        </a:rPr>
                        <a:t>7,6</a:t>
                      </a:r>
                      <a:endParaRPr lang="ca-ES" sz="16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noProof="0" dirty="0" smtClean="0">
                          <a:latin typeface="Bariol Regular"/>
                        </a:rPr>
                        <a:t>7,8</a:t>
                      </a:r>
                      <a:endParaRPr lang="ca-ES" sz="16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noProof="0" dirty="0" smtClean="0">
                          <a:latin typeface="Bariol Regular"/>
                        </a:rPr>
                        <a:t>0,2</a:t>
                      </a:r>
                      <a:endParaRPr lang="ca-ES" sz="16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noProof="0" dirty="0" smtClean="0">
                          <a:latin typeface="Bariol Regular"/>
                        </a:rPr>
                        <a:t>+2,9 %</a:t>
                      </a:r>
                      <a:endParaRPr lang="ca-ES" sz="1600" noProof="0" dirty="0">
                        <a:latin typeface="Bariol Regular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5570583"/>
                  </a:ext>
                </a:extLst>
              </a:tr>
              <a:tr h="378925">
                <a:tc>
                  <a:txBody>
                    <a:bodyPr/>
                    <a:lstStyle/>
                    <a:p>
                      <a:r>
                        <a:rPr lang="ca-ES" sz="1600" noProof="0" dirty="0" smtClean="0">
                          <a:latin typeface="Bariol Regular"/>
                        </a:rPr>
                        <a:t>Servei d’Ocupació de les Illes Balears</a:t>
                      </a:r>
                      <a:endParaRPr lang="ca-ES" sz="16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noProof="0" dirty="0" smtClean="0">
                          <a:latin typeface="Bariol Regular"/>
                        </a:rPr>
                        <a:t>130,3</a:t>
                      </a:r>
                      <a:endParaRPr lang="ca-ES" sz="16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noProof="0" dirty="0" smtClean="0">
                          <a:latin typeface="Bariol Regular"/>
                        </a:rPr>
                        <a:t>125,1</a:t>
                      </a:r>
                      <a:endParaRPr lang="ca-ES" sz="16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noProof="0" dirty="0" smtClean="0">
                          <a:latin typeface="Bariol Regular"/>
                        </a:rPr>
                        <a:t>-5,2</a:t>
                      </a:r>
                      <a:endParaRPr lang="ca-ES" sz="16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noProof="0" dirty="0" smtClean="0">
                          <a:latin typeface="Bariol Regular"/>
                        </a:rPr>
                        <a:t>-4,0 %</a:t>
                      </a:r>
                      <a:endParaRPr lang="ca-ES" sz="1600" noProof="0" dirty="0">
                        <a:latin typeface="Bariol Regular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416304"/>
                  </a:ext>
                </a:extLst>
              </a:tr>
              <a:tr h="378925">
                <a:tc>
                  <a:txBody>
                    <a:bodyPr/>
                    <a:lstStyle/>
                    <a:p>
                      <a:r>
                        <a:rPr lang="ca-ES" sz="1600" noProof="0" dirty="0" smtClean="0">
                          <a:latin typeface="Bariol Regular"/>
                        </a:rPr>
                        <a:t>Institut d’Estadística de les Illes Balears</a:t>
                      </a:r>
                      <a:endParaRPr lang="ca-ES" sz="16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noProof="0" dirty="0" smtClean="0">
                          <a:latin typeface="Bariol Regular"/>
                        </a:rPr>
                        <a:t>3,4</a:t>
                      </a:r>
                      <a:endParaRPr lang="ca-ES" sz="16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noProof="0" dirty="0" smtClean="0">
                          <a:latin typeface="Bariol Regular"/>
                        </a:rPr>
                        <a:t>3,5</a:t>
                      </a:r>
                      <a:endParaRPr lang="ca-ES" sz="16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noProof="0" dirty="0" smtClean="0">
                          <a:latin typeface="Bariol Regular"/>
                        </a:rPr>
                        <a:t>0,1</a:t>
                      </a:r>
                      <a:endParaRPr lang="ca-ES" sz="16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noProof="0" dirty="0" smtClean="0">
                          <a:latin typeface="Bariol Regular"/>
                        </a:rPr>
                        <a:t>+3,0 %</a:t>
                      </a:r>
                      <a:endParaRPr lang="ca-ES" sz="1600" noProof="0" dirty="0">
                        <a:latin typeface="Bariol Regular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8345034"/>
                  </a:ext>
                </a:extLst>
              </a:tr>
              <a:tr h="378925">
                <a:tc>
                  <a:txBody>
                    <a:bodyPr/>
                    <a:lstStyle/>
                    <a:p>
                      <a:r>
                        <a:rPr lang="ca-ES" sz="1600" noProof="0" dirty="0" smtClean="0">
                          <a:latin typeface="Bariol Regular"/>
                        </a:rPr>
                        <a:t>Escola Balear d’Administració Pública</a:t>
                      </a:r>
                      <a:endParaRPr lang="ca-ES" sz="16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noProof="0" dirty="0" smtClean="0">
                          <a:latin typeface="Bariol Regular"/>
                        </a:rPr>
                        <a:t>9,7</a:t>
                      </a:r>
                      <a:endParaRPr lang="ca-ES" sz="16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noProof="0" dirty="0" smtClean="0">
                          <a:latin typeface="Bariol Regular"/>
                        </a:rPr>
                        <a:t>9,5</a:t>
                      </a:r>
                      <a:endParaRPr lang="ca-ES" sz="16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noProof="0" dirty="0" smtClean="0">
                          <a:latin typeface="Bariol Regular"/>
                        </a:rPr>
                        <a:t>-0,3</a:t>
                      </a:r>
                      <a:endParaRPr lang="ca-ES" sz="16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noProof="0" dirty="0" smtClean="0">
                          <a:latin typeface="Bariol Regular"/>
                        </a:rPr>
                        <a:t>-2,9 %</a:t>
                      </a:r>
                      <a:endParaRPr lang="ca-ES" sz="1600" noProof="0" dirty="0">
                        <a:latin typeface="Bariol Regular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189586"/>
                  </a:ext>
                </a:extLst>
              </a:tr>
              <a:tr h="378925">
                <a:tc>
                  <a:txBody>
                    <a:bodyPr/>
                    <a:lstStyle/>
                    <a:p>
                      <a:r>
                        <a:rPr lang="ca-ES" sz="1600" noProof="0" dirty="0" smtClean="0">
                          <a:latin typeface="Bariol Regular"/>
                        </a:rPr>
                        <a:t>Institut Balear de Seguretat i Salut Laboral</a:t>
                      </a:r>
                      <a:endParaRPr lang="ca-ES" sz="16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noProof="0" dirty="0" smtClean="0">
                          <a:latin typeface="Bariol Regular"/>
                        </a:rPr>
                        <a:t>4,9</a:t>
                      </a:r>
                      <a:endParaRPr lang="ca-ES" sz="16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noProof="0" dirty="0" smtClean="0">
                          <a:latin typeface="Bariol Regular"/>
                        </a:rPr>
                        <a:t>5</a:t>
                      </a:r>
                      <a:endParaRPr lang="ca-ES" sz="16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noProof="0" dirty="0" smtClean="0">
                          <a:latin typeface="Bariol Regular"/>
                        </a:rPr>
                        <a:t>0,1</a:t>
                      </a:r>
                      <a:endParaRPr lang="ca-ES" sz="16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noProof="0" dirty="0" smtClean="0">
                          <a:latin typeface="Bariol Regular"/>
                        </a:rPr>
                        <a:t>+2,4 %</a:t>
                      </a:r>
                      <a:endParaRPr lang="ca-ES" sz="1600" noProof="0" dirty="0">
                        <a:latin typeface="Bariol Regular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082859"/>
                  </a:ext>
                </a:extLst>
              </a:tr>
              <a:tr h="378925">
                <a:tc>
                  <a:txBody>
                    <a:bodyPr/>
                    <a:lstStyle/>
                    <a:p>
                      <a:endParaRPr lang="ca-ES" sz="16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a-ES" sz="16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a-ES" sz="16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a-ES" sz="16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a-ES" sz="1600" noProof="0" dirty="0">
                        <a:latin typeface="Bariol Regular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793138"/>
                  </a:ext>
                </a:extLst>
              </a:tr>
              <a:tr h="378925">
                <a:tc>
                  <a:txBody>
                    <a:bodyPr/>
                    <a:lstStyle/>
                    <a:p>
                      <a:r>
                        <a:rPr lang="ca-ES" sz="1600" b="1" noProof="0" dirty="0" smtClean="0">
                          <a:latin typeface="Bariol Regular"/>
                        </a:rPr>
                        <a:t>ORGANISMES AUTÒNOMS AMB PRESSUPOST PROPI</a:t>
                      </a:r>
                      <a:endParaRPr lang="ca-ES" sz="1600" b="1" noProof="0" dirty="0">
                        <a:latin typeface="Bariol Regular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noProof="0" dirty="0" smtClean="0">
                          <a:latin typeface="Bariol Regular"/>
                        </a:rPr>
                        <a:t>2.206,3</a:t>
                      </a:r>
                      <a:endParaRPr lang="ca-ES" sz="1600" b="1" noProof="0" dirty="0">
                        <a:latin typeface="Bariol Regular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noProof="0" dirty="0" smtClean="0">
                          <a:latin typeface="Bariol Regular"/>
                        </a:rPr>
                        <a:t>2.316,6</a:t>
                      </a:r>
                      <a:endParaRPr lang="ca-ES" sz="1600" b="1" noProof="0" dirty="0">
                        <a:latin typeface="Bariol Regular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noProof="0" smtClean="0">
                          <a:latin typeface="Bariol Regular"/>
                        </a:rPr>
                        <a:t>110,3</a:t>
                      </a:r>
                      <a:endParaRPr lang="ca-ES" sz="1600" b="1" noProof="0" dirty="0">
                        <a:latin typeface="Bariol Regular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noProof="0" dirty="0" smtClean="0">
                          <a:latin typeface="Bariol Regular"/>
                        </a:rPr>
                        <a:t>5 %</a:t>
                      </a:r>
                      <a:endParaRPr lang="ca-ES" sz="1600" b="1" noProof="0" dirty="0">
                        <a:latin typeface="Bariol Regular"/>
                      </a:endParaRP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942194"/>
                  </a:ext>
                </a:extLst>
              </a:tr>
              <a:tr h="378925">
                <a:tc>
                  <a:txBody>
                    <a:bodyPr/>
                    <a:lstStyle/>
                    <a:p>
                      <a:r>
                        <a:rPr lang="ca-ES" sz="1600" noProof="0" dirty="0" smtClean="0">
                          <a:latin typeface="Bariol Regular"/>
                        </a:rPr>
                        <a:t>Agència Tributària de les Illes Balears</a:t>
                      </a:r>
                      <a:endParaRPr lang="ca-ES" sz="16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noProof="0" dirty="0" smtClean="0">
                          <a:latin typeface="Bariol Regular"/>
                        </a:rPr>
                        <a:t>15,2</a:t>
                      </a:r>
                      <a:endParaRPr lang="ca-ES" sz="16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noProof="0" dirty="0" smtClean="0">
                          <a:latin typeface="Bariol Regular"/>
                        </a:rPr>
                        <a:t>18,3</a:t>
                      </a:r>
                      <a:endParaRPr lang="ca-ES" sz="16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noProof="0" dirty="0" smtClean="0">
                          <a:latin typeface="Bariol Regular"/>
                        </a:rPr>
                        <a:t>3,1</a:t>
                      </a:r>
                      <a:endParaRPr lang="ca-ES" sz="16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noProof="0" dirty="0" smtClean="0">
                          <a:latin typeface="Bariol Regular"/>
                        </a:rPr>
                        <a:t>+20,1 %</a:t>
                      </a:r>
                      <a:endParaRPr lang="ca-ES" sz="1600" noProof="0" dirty="0">
                        <a:latin typeface="Bariol Regular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1016437"/>
                  </a:ext>
                </a:extLst>
              </a:tr>
              <a:tr h="378925">
                <a:tc>
                  <a:txBody>
                    <a:bodyPr/>
                    <a:lstStyle/>
                    <a:p>
                      <a:r>
                        <a:rPr lang="ca-ES" sz="1600" noProof="0" dirty="0" smtClean="0">
                          <a:latin typeface="Bariol Regular"/>
                        </a:rPr>
                        <a:t>Servei de Salut de les Illes Balears</a:t>
                      </a:r>
                      <a:endParaRPr lang="ca-ES" sz="16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noProof="0" dirty="0" smtClean="0">
                          <a:latin typeface="Bariol Regular"/>
                        </a:rPr>
                        <a:t>2.191,1</a:t>
                      </a:r>
                      <a:endParaRPr lang="ca-ES" sz="16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noProof="0" dirty="0" smtClean="0">
                          <a:latin typeface="Bariol Regular"/>
                        </a:rPr>
                        <a:t>2.298,3</a:t>
                      </a:r>
                      <a:endParaRPr lang="ca-ES" sz="16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noProof="0" dirty="0" smtClean="0">
                          <a:latin typeface="Bariol Regular"/>
                        </a:rPr>
                        <a:t>107,3</a:t>
                      </a:r>
                      <a:endParaRPr lang="ca-ES" sz="1600" noProof="0" dirty="0">
                        <a:latin typeface="Bariol Regula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noProof="0" dirty="0" smtClean="0">
                          <a:latin typeface="Bariol Regular"/>
                        </a:rPr>
                        <a:t>+4,9 %</a:t>
                      </a:r>
                      <a:endParaRPr lang="ca-ES" sz="1600" noProof="0" dirty="0">
                        <a:latin typeface="Bariol Regular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5025708"/>
                  </a:ext>
                </a:extLst>
              </a:tr>
            </a:tbl>
          </a:graphicData>
        </a:graphic>
      </p:graphicFrame>
      <p:pic>
        <p:nvPicPr>
          <p:cNvPr id="12" name="Imagen 11">
            <a:extLst>
              <a:ext uri="{FF2B5EF4-FFF2-40B4-BE49-F238E27FC236}">
                <a16:creationId xmlns:a16="http://schemas.microsoft.com/office/drawing/2014/main" id="{6658BB57-39E4-4940-8C78-54DCEC49F3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7459" y="1015213"/>
            <a:ext cx="1255885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87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2530</TotalTime>
  <Words>1912</Words>
  <Application>Microsoft Office PowerPoint</Application>
  <PresentationFormat>Presentación en pantalla (4:3)</PresentationFormat>
  <Paragraphs>855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0" baseType="lpstr">
      <vt:lpstr>Arial</vt:lpstr>
      <vt:lpstr>Bariol Bold</vt:lpstr>
      <vt:lpstr>Bariol Light</vt:lpstr>
      <vt:lpstr>Bariol Regular</vt:lpstr>
      <vt:lpstr>Bariol Thin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Quico</dc:creator>
  <cp:lastModifiedBy>Roberto Díez Yagüe</cp:lastModifiedBy>
  <cp:revision>401</cp:revision>
  <cp:lastPrinted>2023-11-09T18:33:44Z</cp:lastPrinted>
  <dcterms:created xsi:type="dcterms:W3CDTF">2016-08-25T11:55:38Z</dcterms:created>
  <dcterms:modified xsi:type="dcterms:W3CDTF">2023-11-09T18:45:01Z</dcterms:modified>
</cp:coreProperties>
</file>