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charts/chart13.xml" ContentType="application/vnd.openxmlformats-officedocument.drawingml.chart+xml"/>
  <Override PartName="/ppt/notesSlides/notesSlide16.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harts/chart7.xml" ContentType="application/vnd.openxmlformats-officedocument.drawingml.chart+xml"/>
  <Override PartName="/ppt/notesSlides/notesSlide12.xml" ContentType="application/vnd.openxmlformats-officedocument.presentationml.notesSlide+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rawings/drawing1.xml" ContentType="application/vnd.openxmlformats-officedocument.drawingml.chartshapes+xml"/>
  <Override PartName="/ppt/charts/chart18.xml" ContentType="application/vnd.openxmlformats-officedocument.drawingml.char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charts/chart16.xml" ContentType="application/vnd.openxmlformats-officedocument.drawingml.char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charts/chart14.xml" ContentType="application/vnd.openxmlformats-officedocument.drawingml.char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799" r:id="rId1"/>
    <p:sldMasterId id="2147484178" r:id="rId2"/>
    <p:sldMasterId id="2147484322" r:id="rId3"/>
  </p:sldMasterIdLst>
  <p:notesMasterIdLst>
    <p:notesMasterId r:id="rId39"/>
  </p:notesMasterIdLst>
  <p:handoutMasterIdLst>
    <p:handoutMasterId r:id="rId40"/>
  </p:handoutMasterIdLst>
  <p:sldIdLst>
    <p:sldId id="1257" r:id="rId4"/>
    <p:sldId id="1323" r:id="rId5"/>
    <p:sldId id="1312" r:id="rId6"/>
    <p:sldId id="1313" r:id="rId7"/>
    <p:sldId id="1242" r:id="rId8"/>
    <p:sldId id="1291" r:id="rId9"/>
    <p:sldId id="1314" r:id="rId10"/>
    <p:sldId id="1265" r:id="rId11"/>
    <p:sldId id="1267" r:id="rId12"/>
    <p:sldId id="1269" r:id="rId13"/>
    <p:sldId id="1275" r:id="rId14"/>
    <p:sldId id="1276" r:id="rId15"/>
    <p:sldId id="1278" r:id="rId16"/>
    <p:sldId id="1315" r:id="rId17"/>
    <p:sldId id="1273" r:id="rId18"/>
    <p:sldId id="1271" r:id="rId19"/>
    <p:sldId id="1306" r:id="rId20"/>
    <p:sldId id="1268" r:id="rId21"/>
    <p:sldId id="1317" r:id="rId22"/>
    <p:sldId id="1288" r:id="rId23"/>
    <p:sldId id="1280" r:id="rId24"/>
    <p:sldId id="1316" r:id="rId25"/>
    <p:sldId id="1289" r:id="rId26"/>
    <p:sldId id="1283" r:id="rId27"/>
    <p:sldId id="1318" r:id="rId28"/>
    <p:sldId id="1221" r:id="rId29"/>
    <p:sldId id="1308" r:id="rId30"/>
    <p:sldId id="887" r:id="rId31"/>
    <p:sldId id="1309" r:id="rId32"/>
    <p:sldId id="1310" r:id="rId33"/>
    <p:sldId id="1311" r:id="rId34"/>
    <p:sldId id="1319" r:id="rId35"/>
    <p:sldId id="1320" r:id="rId36"/>
    <p:sldId id="1321" r:id="rId37"/>
    <p:sldId id="1322" r:id="rId38"/>
  </p:sldIdLst>
  <p:sldSz cx="9144000" cy="6858000" type="screen4x3"/>
  <p:notesSz cx="6669088" cy="9872663"/>
  <p:defaultTextStyle>
    <a:defPPr>
      <a:defRPr lang="es-E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47800"/>
    <a:srgbClr val="CC3300"/>
    <a:srgbClr val="FF9900"/>
    <a:srgbClr val="990000"/>
    <a:srgbClr val="FFB03B"/>
    <a:srgbClr val="FFD28F"/>
    <a:srgbClr val="006699"/>
    <a:srgbClr val="FF0000"/>
    <a:srgbClr val="FFE2B7"/>
    <a:srgbClr val="0033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02" autoAdjust="0"/>
    <p:restoredTop sz="86420" autoAdjust="0"/>
  </p:normalViewPr>
  <p:slideViewPr>
    <p:cSldViewPr>
      <p:cViewPr varScale="1">
        <p:scale>
          <a:sx n="109" d="100"/>
          <a:sy n="109" d="100"/>
        </p:scale>
        <p:origin x="-108" y="-30"/>
      </p:cViewPr>
      <p:guideLst>
        <p:guide orient="horz" pos="2160"/>
        <p:guide pos="2880"/>
      </p:guideLst>
    </p:cSldViewPr>
  </p:slideViewPr>
  <p:outlineViewPr>
    <p:cViewPr>
      <p:scale>
        <a:sx n="33" d="100"/>
        <a:sy n="33" d="100"/>
      </p:scale>
      <p:origin x="0" y="1362"/>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04016\Downloads\9683.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ib-familia\9683.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u04016\Downloads\1426.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datos\1426.xls"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tablas%20datos\Base%20de%20datos%20actualizada.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F:\datos\1426.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F:\datos\1426.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E:\conciliacion%20familiar%20y%20laboral\c%20tyf3.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E:\conciliacion%20familiar%20y%20laboral\c%20tyf3.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E:\conciliacion%20familiar%20y%20laboral\tiempo2.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F:\02001%20(9).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u04016\Downloads\02001%20(10).xls"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Documents%20and%20Settings\u04016\Configuraci&#243;n%20local\Archivos%20temporales%20de%20Internet\Content.IE5\CTUURRLR\pcaxis-1047984605%5b1%5d.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04016\Downloads\9683.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ro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I:\datos\1443.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04016\Downloads\1580.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04016\Downloads\1444.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04016\Downloads\1444%20(1).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ib-familia\968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style val="43"/>
  <c:chart>
    <c:title>
      <c:tx>
        <c:rich>
          <a:bodyPr/>
          <a:lstStyle/>
          <a:p>
            <a:pPr>
              <a:defRPr/>
            </a:pPr>
            <a:r>
              <a:rPr lang="es-ES"/>
              <a:t>Pirámide población Baleares 2017</a:t>
            </a:r>
          </a:p>
        </c:rich>
      </c:tx>
      <c:layout/>
    </c:title>
    <c:view3D>
      <c:perspective val="30"/>
    </c:view3D>
    <c:plotArea>
      <c:layout/>
      <c:bar3DChart>
        <c:barDir val="bar"/>
        <c:grouping val="clustered"/>
        <c:ser>
          <c:idx val="0"/>
          <c:order val="0"/>
          <c:cat>
            <c:strRef>
              <c:f>'tabla-9683'!$A$8:$A$26</c:f>
              <c:strCache>
                <c:ptCount val="19"/>
                <c:pt idx="0">
                  <c:v>0 a 4 años</c:v>
                </c:pt>
                <c:pt idx="1">
                  <c:v>5 a 9 años</c:v>
                </c:pt>
                <c:pt idx="2">
                  <c:v>10 a 14 años</c:v>
                </c:pt>
                <c:pt idx="3">
                  <c:v>15 a 19 años </c:v>
                </c:pt>
                <c:pt idx="4">
                  <c:v>20 a 24 años</c:v>
                </c:pt>
                <c:pt idx="5">
                  <c:v>25 a 29 años</c:v>
                </c:pt>
                <c:pt idx="6">
                  <c:v>30 a 34 años</c:v>
                </c:pt>
                <c:pt idx="7">
                  <c:v>35 a 39 años</c:v>
                </c:pt>
                <c:pt idx="8">
                  <c:v>40 a 44 años</c:v>
                </c:pt>
                <c:pt idx="9">
                  <c:v>45 a 49 años</c:v>
                </c:pt>
                <c:pt idx="10">
                  <c:v>50 a 54 años</c:v>
                </c:pt>
                <c:pt idx="11">
                  <c:v>55 a 59 años</c:v>
                </c:pt>
                <c:pt idx="12">
                  <c:v>60 a 64 años</c:v>
                </c:pt>
                <c:pt idx="13">
                  <c:v>65 a 69 años</c:v>
                </c:pt>
                <c:pt idx="14">
                  <c:v>70 a 74 años</c:v>
                </c:pt>
                <c:pt idx="15">
                  <c:v>75 a 79 años  </c:v>
                </c:pt>
                <c:pt idx="16">
                  <c:v>80 a 84 años  </c:v>
                </c:pt>
                <c:pt idx="17">
                  <c:v>85 a 89 años</c:v>
                </c:pt>
                <c:pt idx="18">
                  <c:v>90 y más años</c:v>
                </c:pt>
              </c:strCache>
            </c:strRef>
          </c:cat>
          <c:val>
            <c:numRef>
              <c:f>'tabla-9683'!$B$8:$B$26</c:f>
              <c:numCache>
                <c:formatCode>General</c:formatCode>
                <c:ptCount val="19"/>
              </c:numCache>
            </c:numRef>
          </c:val>
          <c:extLst xmlns:c16r2="http://schemas.microsoft.com/office/drawing/2015/06/chart">
            <c:ext xmlns:c16="http://schemas.microsoft.com/office/drawing/2014/chart" uri="{C3380CC4-5D6E-409C-BE32-E72D297353CC}">
              <c16:uniqueId val="{00000000-1BA9-477D-82A6-DA6DB8E10321}"/>
            </c:ext>
          </c:extLst>
        </c:ser>
        <c:ser>
          <c:idx val="1"/>
          <c:order val="1"/>
          <c:cat>
            <c:strRef>
              <c:f>'tabla-9683'!$A$8:$A$26</c:f>
              <c:strCache>
                <c:ptCount val="19"/>
                <c:pt idx="0">
                  <c:v>0 a 4 años</c:v>
                </c:pt>
                <c:pt idx="1">
                  <c:v>5 a 9 años</c:v>
                </c:pt>
                <c:pt idx="2">
                  <c:v>10 a 14 años</c:v>
                </c:pt>
                <c:pt idx="3">
                  <c:v>15 a 19 años </c:v>
                </c:pt>
                <c:pt idx="4">
                  <c:v>20 a 24 años</c:v>
                </c:pt>
                <c:pt idx="5">
                  <c:v>25 a 29 años</c:v>
                </c:pt>
                <c:pt idx="6">
                  <c:v>30 a 34 años</c:v>
                </c:pt>
                <c:pt idx="7">
                  <c:v>35 a 39 años</c:v>
                </c:pt>
                <c:pt idx="8">
                  <c:v>40 a 44 años</c:v>
                </c:pt>
                <c:pt idx="9">
                  <c:v>45 a 49 años</c:v>
                </c:pt>
                <c:pt idx="10">
                  <c:v>50 a 54 años</c:v>
                </c:pt>
                <c:pt idx="11">
                  <c:v>55 a 59 años</c:v>
                </c:pt>
                <c:pt idx="12">
                  <c:v>60 a 64 años</c:v>
                </c:pt>
                <c:pt idx="13">
                  <c:v>65 a 69 años</c:v>
                </c:pt>
                <c:pt idx="14">
                  <c:v>70 a 74 años</c:v>
                </c:pt>
                <c:pt idx="15">
                  <c:v>75 a 79 años  </c:v>
                </c:pt>
                <c:pt idx="16">
                  <c:v>80 a 84 años  </c:v>
                </c:pt>
                <c:pt idx="17">
                  <c:v>85 a 89 años</c:v>
                </c:pt>
                <c:pt idx="18">
                  <c:v>90 y más años</c:v>
                </c:pt>
              </c:strCache>
            </c:strRef>
          </c:cat>
          <c:val>
            <c:numRef>
              <c:f>'tabla-9683'!$C$8:$C$26</c:f>
              <c:numCache>
                <c:formatCode>General</c:formatCode>
                <c:ptCount val="19"/>
              </c:numCache>
            </c:numRef>
          </c:val>
          <c:extLst xmlns:c16r2="http://schemas.microsoft.com/office/drawing/2015/06/chart">
            <c:ext xmlns:c16="http://schemas.microsoft.com/office/drawing/2014/chart" uri="{C3380CC4-5D6E-409C-BE32-E72D297353CC}">
              <c16:uniqueId val="{00000001-1BA9-477D-82A6-DA6DB8E10321}"/>
            </c:ext>
          </c:extLst>
        </c:ser>
        <c:ser>
          <c:idx val="2"/>
          <c:order val="2"/>
          <c:cat>
            <c:strRef>
              <c:f>'tabla-9683'!$A$8:$A$26</c:f>
              <c:strCache>
                <c:ptCount val="19"/>
                <c:pt idx="0">
                  <c:v>0 a 4 años</c:v>
                </c:pt>
                <c:pt idx="1">
                  <c:v>5 a 9 años</c:v>
                </c:pt>
                <c:pt idx="2">
                  <c:v>10 a 14 años</c:v>
                </c:pt>
                <c:pt idx="3">
                  <c:v>15 a 19 años </c:v>
                </c:pt>
                <c:pt idx="4">
                  <c:v>20 a 24 años</c:v>
                </c:pt>
                <c:pt idx="5">
                  <c:v>25 a 29 años</c:v>
                </c:pt>
                <c:pt idx="6">
                  <c:v>30 a 34 años</c:v>
                </c:pt>
                <c:pt idx="7">
                  <c:v>35 a 39 años</c:v>
                </c:pt>
                <c:pt idx="8">
                  <c:v>40 a 44 años</c:v>
                </c:pt>
                <c:pt idx="9">
                  <c:v>45 a 49 años</c:v>
                </c:pt>
                <c:pt idx="10">
                  <c:v>50 a 54 años</c:v>
                </c:pt>
                <c:pt idx="11">
                  <c:v>55 a 59 años</c:v>
                </c:pt>
                <c:pt idx="12">
                  <c:v>60 a 64 años</c:v>
                </c:pt>
                <c:pt idx="13">
                  <c:v>65 a 69 años</c:v>
                </c:pt>
                <c:pt idx="14">
                  <c:v>70 a 74 años</c:v>
                </c:pt>
                <c:pt idx="15">
                  <c:v>75 a 79 años  </c:v>
                </c:pt>
                <c:pt idx="16">
                  <c:v>80 a 84 años  </c:v>
                </c:pt>
                <c:pt idx="17">
                  <c:v>85 a 89 años</c:v>
                </c:pt>
                <c:pt idx="18">
                  <c:v>90 y más años</c:v>
                </c:pt>
              </c:strCache>
            </c:strRef>
          </c:cat>
          <c:val>
            <c:numRef>
              <c:f>'tabla-9683'!$D$8:$D$26</c:f>
              <c:numCache>
                <c:formatCode>#,##0</c:formatCode>
                <c:ptCount val="19"/>
                <c:pt idx="0">
                  <c:v>27989</c:v>
                </c:pt>
                <c:pt idx="1">
                  <c:v>31895</c:v>
                </c:pt>
                <c:pt idx="2">
                  <c:v>31079</c:v>
                </c:pt>
                <c:pt idx="3">
                  <c:v>28581</c:v>
                </c:pt>
                <c:pt idx="4">
                  <c:v>29511</c:v>
                </c:pt>
                <c:pt idx="5">
                  <c:v>36261</c:v>
                </c:pt>
                <c:pt idx="6">
                  <c:v>43651</c:v>
                </c:pt>
                <c:pt idx="7">
                  <c:v>53079</c:v>
                </c:pt>
                <c:pt idx="8">
                  <c:v>55768</c:v>
                </c:pt>
                <c:pt idx="9">
                  <c:v>50021</c:v>
                </c:pt>
                <c:pt idx="10">
                  <c:v>44197</c:v>
                </c:pt>
                <c:pt idx="11">
                  <c:v>36895</c:v>
                </c:pt>
                <c:pt idx="12">
                  <c:v>30268</c:v>
                </c:pt>
                <c:pt idx="13">
                  <c:v>26127</c:v>
                </c:pt>
                <c:pt idx="14">
                  <c:v>21538</c:v>
                </c:pt>
                <c:pt idx="15">
                  <c:v>14290</c:v>
                </c:pt>
                <c:pt idx="16">
                  <c:v>10803</c:v>
                </c:pt>
                <c:pt idx="17">
                  <c:v>5683</c:v>
                </c:pt>
                <c:pt idx="18">
                  <c:v>2670</c:v>
                </c:pt>
              </c:numCache>
            </c:numRef>
          </c:val>
          <c:extLst xmlns:c16r2="http://schemas.microsoft.com/office/drawing/2015/06/chart">
            <c:ext xmlns:c16="http://schemas.microsoft.com/office/drawing/2014/chart" uri="{C3380CC4-5D6E-409C-BE32-E72D297353CC}">
              <c16:uniqueId val="{00000002-1BA9-477D-82A6-DA6DB8E10321}"/>
            </c:ext>
          </c:extLst>
        </c:ser>
        <c:ser>
          <c:idx val="3"/>
          <c:order val="3"/>
          <c:cat>
            <c:strRef>
              <c:f>'tabla-9683'!$A$8:$A$26</c:f>
              <c:strCache>
                <c:ptCount val="19"/>
                <c:pt idx="0">
                  <c:v>0 a 4 años</c:v>
                </c:pt>
                <c:pt idx="1">
                  <c:v>5 a 9 años</c:v>
                </c:pt>
                <c:pt idx="2">
                  <c:v>10 a 14 años</c:v>
                </c:pt>
                <c:pt idx="3">
                  <c:v>15 a 19 años </c:v>
                </c:pt>
                <c:pt idx="4">
                  <c:v>20 a 24 años</c:v>
                </c:pt>
                <c:pt idx="5">
                  <c:v>25 a 29 años</c:v>
                </c:pt>
                <c:pt idx="6">
                  <c:v>30 a 34 años</c:v>
                </c:pt>
                <c:pt idx="7">
                  <c:v>35 a 39 años</c:v>
                </c:pt>
                <c:pt idx="8">
                  <c:v>40 a 44 años</c:v>
                </c:pt>
                <c:pt idx="9">
                  <c:v>45 a 49 años</c:v>
                </c:pt>
                <c:pt idx="10">
                  <c:v>50 a 54 años</c:v>
                </c:pt>
                <c:pt idx="11">
                  <c:v>55 a 59 años</c:v>
                </c:pt>
                <c:pt idx="12">
                  <c:v>60 a 64 años</c:v>
                </c:pt>
                <c:pt idx="13">
                  <c:v>65 a 69 años</c:v>
                </c:pt>
                <c:pt idx="14">
                  <c:v>70 a 74 años</c:v>
                </c:pt>
                <c:pt idx="15">
                  <c:v>75 a 79 años  </c:v>
                </c:pt>
                <c:pt idx="16">
                  <c:v>80 a 84 años  </c:v>
                </c:pt>
                <c:pt idx="17">
                  <c:v>85 a 89 años</c:v>
                </c:pt>
                <c:pt idx="18">
                  <c:v>90 y más años</c:v>
                </c:pt>
              </c:strCache>
            </c:strRef>
          </c:cat>
          <c:val>
            <c:numRef>
              <c:f>'tabla-9683'!$E$8:$E$26</c:f>
              <c:numCache>
                <c:formatCode>General</c:formatCode>
                <c:ptCount val="19"/>
                <c:pt idx="0">
                  <c:v>-26470</c:v>
                </c:pt>
                <c:pt idx="1">
                  <c:v>-29288</c:v>
                </c:pt>
                <c:pt idx="2">
                  <c:v>-28584</c:v>
                </c:pt>
                <c:pt idx="3">
                  <c:v>-26803</c:v>
                </c:pt>
                <c:pt idx="4">
                  <c:v>-28769</c:v>
                </c:pt>
                <c:pt idx="5">
                  <c:v>-36998</c:v>
                </c:pt>
                <c:pt idx="6">
                  <c:v>-44156</c:v>
                </c:pt>
                <c:pt idx="7">
                  <c:v>-50664</c:v>
                </c:pt>
                <c:pt idx="8">
                  <c:v>-50878</c:v>
                </c:pt>
                <c:pt idx="9">
                  <c:v>-46499</c:v>
                </c:pt>
                <c:pt idx="10">
                  <c:v>-42563</c:v>
                </c:pt>
                <c:pt idx="11">
                  <c:v>-37074</c:v>
                </c:pt>
                <c:pt idx="12">
                  <c:v>-31496</c:v>
                </c:pt>
                <c:pt idx="13">
                  <c:v>-27835</c:v>
                </c:pt>
                <c:pt idx="14">
                  <c:v>-23675</c:v>
                </c:pt>
                <c:pt idx="15">
                  <c:v>-16927</c:v>
                </c:pt>
                <c:pt idx="16">
                  <c:v>-15128</c:v>
                </c:pt>
                <c:pt idx="17">
                  <c:v>-10318</c:v>
                </c:pt>
                <c:pt idx="18">
                  <c:v>-6162</c:v>
                </c:pt>
              </c:numCache>
            </c:numRef>
          </c:val>
          <c:extLst xmlns:c16r2="http://schemas.microsoft.com/office/drawing/2015/06/chart">
            <c:ext xmlns:c16="http://schemas.microsoft.com/office/drawing/2014/chart" uri="{C3380CC4-5D6E-409C-BE32-E72D297353CC}">
              <c16:uniqueId val="{00000003-1BA9-477D-82A6-DA6DB8E10321}"/>
            </c:ext>
          </c:extLst>
        </c:ser>
        <c:shape val="box"/>
        <c:axId val="46857216"/>
        <c:axId val="47186688"/>
        <c:axId val="0"/>
      </c:bar3DChart>
      <c:catAx>
        <c:axId val="46857216"/>
        <c:scaling>
          <c:orientation val="minMax"/>
        </c:scaling>
        <c:axPos val="l"/>
        <c:numFmt formatCode="General" sourceLinked="0"/>
        <c:majorTickMark val="none"/>
        <c:tickLblPos val="nextTo"/>
        <c:crossAx val="47186688"/>
        <c:crosses val="autoZero"/>
        <c:auto val="1"/>
        <c:lblAlgn val="ctr"/>
        <c:lblOffset val="100"/>
      </c:catAx>
      <c:valAx>
        <c:axId val="47186688"/>
        <c:scaling>
          <c:orientation val="minMax"/>
        </c:scaling>
        <c:axPos val="b"/>
        <c:numFmt formatCode="General" sourceLinked="1"/>
        <c:majorTickMark val="none"/>
        <c:tickLblPos val="nextTo"/>
        <c:crossAx val="46857216"/>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s-ES"/>
  <c:chart>
    <c:title>
      <c:layout/>
    </c:title>
    <c:view3D>
      <c:rotX val="30"/>
      <c:perspective val="30"/>
    </c:view3D>
    <c:plotArea>
      <c:layout/>
      <c:pie3DChart>
        <c:varyColors val="1"/>
        <c:ser>
          <c:idx val="0"/>
          <c:order val="0"/>
          <c:tx>
            <c:strRef>
              <c:f>'tabla-9683'!$C$56</c:f>
              <c:strCache>
                <c:ptCount val="1"/>
                <c:pt idx="0">
                  <c:v>2016</c:v>
                </c:pt>
              </c:strCache>
            </c:strRef>
          </c:tx>
          <c:explosion val="25"/>
          <c:dLbls>
            <c:spPr>
              <a:noFill/>
              <a:ln>
                <a:noFill/>
              </a:ln>
              <a:effectLst/>
            </c:spPr>
            <c:dLblPos val="ctr"/>
            <c:showVal val="1"/>
            <c:showLeaderLines val="1"/>
            <c:extLst xmlns:c16r2="http://schemas.microsoft.com/office/drawing/2015/06/chart">
              <c:ext xmlns:c15="http://schemas.microsoft.com/office/drawing/2012/chart" uri="{CE6537A1-D6FC-4f65-9D91-7224C49458BB}"/>
            </c:extLst>
          </c:dLbls>
          <c:cat>
            <c:strRef>
              <c:f>'tabla-9683'!$D$55:$E$55</c:f>
              <c:strCache>
                <c:ptCount val="2"/>
                <c:pt idx="0">
                  <c:v>nacimientos</c:v>
                </c:pt>
                <c:pt idx="1">
                  <c:v>abortos</c:v>
                </c:pt>
              </c:strCache>
            </c:strRef>
          </c:cat>
          <c:val>
            <c:numRef>
              <c:f>'tabla-9683'!$D$56:$E$56</c:f>
              <c:numCache>
                <c:formatCode>0%</c:formatCode>
                <c:ptCount val="2"/>
                <c:pt idx="0">
                  <c:v>0.78</c:v>
                </c:pt>
                <c:pt idx="1">
                  <c:v>0.22</c:v>
                </c:pt>
              </c:numCache>
            </c:numRef>
          </c:val>
          <c:extLst xmlns:c16r2="http://schemas.microsoft.com/office/drawing/2015/06/chart">
            <c:ext xmlns:c16="http://schemas.microsoft.com/office/drawing/2014/chart" uri="{C3380CC4-5D6E-409C-BE32-E72D297353CC}">
              <c16:uniqueId val="{00000000-721F-47A3-A3B3-0578DEB82917}"/>
            </c:ext>
          </c:extLst>
        </c:ser>
        <c:dLbls>
          <c:showVal val="1"/>
        </c:dLbls>
      </c:pie3DChart>
    </c:plotArea>
    <c:legend>
      <c:legendPos val="r"/>
      <c:layout/>
    </c:legend>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Edad</a:t>
            </a:r>
            <a:r>
              <a:rPr lang="es-ES" baseline="0"/>
              <a:t> media matrimonio en Baleares</a:t>
            </a:r>
            <a:endParaRPr lang="es-ES"/>
          </a:p>
        </c:rich>
      </c:tx>
      <c:layout/>
    </c:title>
    <c:plotArea>
      <c:layout/>
      <c:barChart>
        <c:barDir val="col"/>
        <c:grouping val="clustered"/>
        <c:ser>
          <c:idx val="0"/>
          <c:order val="0"/>
          <c:tx>
            <c:strRef>
              <c:f>'tabla-1426'!$C$24</c:f>
              <c:strCache>
                <c:ptCount val="1"/>
                <c:pt idx="0">
                  <c:v>Hombres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'tabla-1426'!$D$23:$G$23</c:f>
              <c:strCache>
                <c:ptCount val="4"/>
                <c:pt idx="0">
                  <c:v>2016</c:v>
                </c:pt>
                <c:pt idx="1">
                  <c:v>2015</c:v>
                </c:pt>
                <c:pt idx="2">
                  <c:v>2014</c:v>
                </c:pt>
                <c:pt idx="3">
                  <c:v>2013</c:v>
                </c:pt>
              </c:strCache>
            </c:strRef>
          </c:cat>
          <c:val>
            <c:numRef>
              <c:f>'tabla-1426'!$D$24:$G$24</c:f>
              <c:numCache>
                <c:formatCode>#,##0.0</c:formatCode>
                <c:ptCount val="4"/>
                <c:pt idx="0">
                  <c:v>39.225989000000013</c:v>
                </c:pt>
                <c:pt idx="1">
                  <c:v>39.206937000000003</c:v>
                </c:pt>
                <c:pt idx="2">
                  <c:v>38.856655999999994</c:v>
                </c:pt>
                <c:pt idx="3">
                  <c:v>38.730178000000024</c:v>
                </c:pt>
              </c:numCache>
            </c:numRef>
          </c:val>
          <c:extLst xmlns:c16r2="http://schemas.microsoft.com/office/drawing/2015/06/chart">
            <c:ext xmlns:c16="http://schemas.microsoft.com/office/drawing/2014/chart" uri="{C3380CC4-5D6E-409C-BE32-E72D297353CC}">
              <c16:uniqueId val="{00000000-DD84-4679-9139-422DCA18A9DC}"/>
            </c:ext>
          </c:extLst>
        </c:ser>
        <c:ser>
          <c:idx val="1"/>
          <c:order val="1"/>
          <c:tx>
            <c:strRef>
              <c:f>'tabla-1426'!$C$25</c:f>
              <c:strCache>
                <c:ptCount val="1"/>
                <c:pt idx="0">
                  <c:v>Mujeres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'tabla-1426'!$D$23:$G$23</c:f>
              <c:strCache>
                <c:ptCount val="4"/>
                <c:pt idx="0">
                  <c:v>2016</c:v>
                </c:pt>
                <c:pt idx="1">
                  <c:v>2015</c:v>
                </c:pt>
                <c:pt idx="2">
                  <c:v>2014</c:v>
                </c:pt>
                <c:pt idx="3">
                  <c:v>2013</c:v>
                </c:pt>
              </c:strCache>
            </c:strRef>
          </c:cat>
          <c:val>
            <c:numRef>
              <c:f>'tabla-1426'!$D$25:$G$25</c:f>
              <c:numCache>
                <c:formatCode>#,##0.0</c:formatCode>
                <c:ptCount val="4"/>
                <c:pt idx="0">
                  <c:v>35.930389000000005</c:v>
                </c:pt>
                <c:pt idx="1">
                  <c:v>35.733694</c:v>
                </c:pt>
                <c:pt idx="2">
                  <c:v>35.451254999999996</c:v>
                </c:pt>
                <c:pt idx="3">
                  <c:v>35.278491000000002</c:v>
                </c:pt>
              </c:numCache>
            </c:numRef>
          </c:val>
          <c:extLst xmlns:c16r2="http://schemas.microsoft.com/office/drawing/2015/06/chart">
            <c:ext xmlns:c16="http://schemas.microsoft.com/office/drawing/2014/chart" uri="{C3380CC4-5D6E-409C-BE32-E72D297353CC}">
              <c16:uniqueId val="{00000001-DD84-4679-9139-422DCA18A9DC}"/>
            </c:ext>
          </c:extLst>
        </c:ser>
        <c:dLbls>
          <c:showVal val="1"/>
        </c:dLbls>
        <c:axId val="47810816"/>
        <c:axId val="47828992"/>
      </c:barChart>
      <c:catAx>
        <c:axId val="47810816"/>
        <c:scaling>
          <c:orientation val="maxMin"/>
        </c:scaling>
        <c:axPos val="b"/>
        <c:numFmt formatCode="General" sourceLinked="0"/>
        <c:tickLblPos val="nextTo"/>
        <c:crossAx val="47828992"/>
        <c:crosses val="autoZero"/>
        <c:auto val="1"/>
        <c:lblAlgn val="ctr"/>
        <c:lblOffset val="100"/>
      </c:catAx>
      <c:valAx>
        <c:axId val="47828992"/>
        <c:scaling>
          <c:orientation val="minMax"/>
        </c:scaling>
        <c:axPos val="r"/>
        <c:majorGridlines/>
        <c:numFmt formatCode="#,##0.0" sourceLinked="1"/>
        <c:tickLblPos val="nextTo"/>
        <c:crossAx val="47810816"/>
        <c:crosses val="autoZero"/>
        <c:crossBetween val="between"/>
      </c:valAx>
    </c:plotArea>
    <c:legend>
      <c:legendPos val="r"/>
      <c:layout/>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Rupturas</a:t>
            </a:r>
            <a:r>
              <a:rPr lang="es-ES" baseline="0"/>
              <a:t> familiares en baleares</a:t>
            </a:r>
            <a:endParaRPr lang="es-ES"/>
          </a:p>
        </c:rich>
      </c:tx>
      <c:layout/>
    </c:title>
    <c:plotArea>
      <c:layout/>
      <c:barChart>
        <c:barDir val="col"/>
        <c:grouping val="stacked"/>
        <c:ser>
          <c:idx val="0"/>
          <c:order val="0"/>
          <c:tx>
            <c:strRef>
              <c:f>'tabla-1426'!$D$35</c:f>
              <c:strCache>
                <c:ptCount val="1"/>
                <c:pt idx="0">
                  <c:v>separaciones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'tabla-1426'!$C$36:$C$39</c:f>
              <c:numCache>
                <c:formatCode>General</c:formatCode>
                <c:ptCount val="4"/>
                <c:pt idx="0">
                  <c:v>2016</c:v>
                </c:pt>
                <c:pt idx="1">
                  <c:v>2015</c:v>
                </c:pt>
                <c:pt idx="2">
                  <c:v>2014</c:v>
                </c:pt>
                <c:pt idx="3">
                  <c:v>2013</c:v>
                </c:pt>
              </c:numCache>
            </c:numRef>
          </c:cat>
          <c:val>
            <c:numRef>
              <c:f>'tabla-1426'!$D$36:$D$39</c:f>
              <c:numCache>
                <c:formatCode>General</c:formatCode>
                <c:ptCount val="4"/>
                <c:pt idx="0">
                  <c:v>154</c:v>
                </c:pt>
                <c:pt idx="1">
                  <c:v>78</c:v>
                </c:pt>
                <c:pt idx="2">
                  <c:v>117</c:v>
                </c:pt>
                <c:pt idx="3">
                  <c:v>107</c:v>
                </c:pt>
              </c:numCache>
            </c:numRef>
          </c:val>
          <c:extLst xmlns:c16r2="http://schemas.microsoft.com/office/drawing/2015/06/chart">
            <c:ext xmlns:c16="http://schemas.microsoft.com/office/drawing/2014/chart" uri="{C3380CC4-5D6E-409C-BE32-E72D297353CC}">
              <c16:uniqueId val="{00000000-CE05-4085-9B16-07E875D6AA95}"/>
            </c:ext>
          </c:extLst>
        </c:ser>
        <c:ser>
          <c:idx val="1"/>
          <c:order val="1"/>
          <c:tx>
            <c:strRef>
              <c:f>'tabla-1426'!$E$35</c:f>
              <c:strCache>
                <c:ptCount val="1"/>
                <c:pt idx="0">
                  <c:v>Divorcios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'tabla-1426'!$C$36:$C$39</c:f>
              <c:numCache>
                <c:formatCode>General</c:formatCode>
                <c:ptCount val="4"/>
                <c:pt idx="0">
                  <c:v>2016</c:v>
                </c:pt>
                <c:pt idx="1">
                  <c:v>2015</c:v>
                </c:pt>
                <c:pt idx="2">
                  <c:v>2014</c:v>
                </c:pt>
                <c:pt idx="3">
                  <c:v>2013</c:v>
                </c:pt>
              </c:numCache>
            </c:numRef>
          </c:cat>
          <c:val>
            <c:numRef>
              <c:f>'tabla-1426'!$E$36:$E$39</c:f>
              <c:numCache>
                <c:formatCode>General</c:formatCode>
                <c:ptCount val="4"/>
                <c:pt idx="0">
                  <c:v>2383</c:v>
                </c:pt>
                <c:pt idx="1">
                  <c:v>2423</c:v>
                </c:pt>
                <c:pt idx="2">
                  <c:v>2391</c:v>
                </c:pt>
                <c:pt idx="3">
                  <c:v>2389</c:v>
                </c:pt>
              </c:numCache>
            </c:numRef>
          </c:val>
          <c:extLst xmlns:c16r2="http://schemas.microsoft.com/office/drawing/2015/06/chart">
            <c:ext xmlns:c16="http://schemas.microsoft.com/office/drawing/2014/chart" uri="{C3380CC4-5D6E-409C-BE32-E72D297353CC}">
              <c16:uniqueId val="{00000001-CE05-4085-9B16-07E875D6AA95}"/>
            </c:ext>
          </c:extLst>
        </c:ser>
        <c:dLbls>
          <c:showVal val="1"/>
        </c:dLbls>
        <c:overlap val="100"/>
        <c:axId val="62306944"/>
        <c:axId val="62390656"/>
      </c:barChart>
      <c:catAx>
        <c:axId val="62306944"/>
        <c:scaling>
          <c:orientation val="maxMin"/>
        </c:scaling>
        <c:axPos val="b"/>
        <c:numFmt formatCode="General" sourceLinked="1"/>
        <c:tickLblPos val="nextTo"/>
        <c:crossAx val="62390656"/>
        <c:crosses val="autoZero"/>
        <c:auto val="1"/>
        <c:lblAlgn val="ctr"/>
        <c:lblOffset val="100"/>
      </c:catAx>
      <c:valAx>
        <c:axId val="62390656"/>
        <c:scaling>
          <c:orientation val="minMax"/>
        </c:scaling>
        <c:axPos val="r"/>
        <c:majorGridlines/>
        <c:numFmt formatCode="General" sourceLinked="1"/>
        <c:tickLblPos val="nextTo"/>
        <c:crossAx val="62306944"/>
        <c:crosses val="autoZero"/>
        <c:crossBetween val="between"/>
      </c:valAx>
    </c:plotArea>
    <c:legend>
      <c:legendPos val="r"/>
      <c:layout/>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lang="es-ES_tradnl"/>
            </a:pPr>
            <a:r>
              <a:rPr lang="en-US" sz="1200" dirty="0" err="1"/>
              <a:t>Aumento</a:t>
            </a:r>
            <a:r>
              <a:rPr lang="en-US" sz="1200" dirty="0"/>
              <a:t> </a:t>
            </a:r>
            <a:r>
              <a:rPr lang="en-US" sz="1200" dirty="0" err="1"/>
              <a:t>divorcios</a:t>
            </a:r>
            <a:r>
              <a:rPr lang="en-US" sz="1200" dirty="0"/>
              <a:t> en Baleares</a:t>
            </a:r>
          </a:p>
        </c:rich>
      </c:tx>
      <c:layout/>
    </c:title>
    <c:view3D>
      <c:depthPercent val="100"/>
      <c:rAngAx val="1"/>
    </c:view3D>
    <c:plotArea>
      <c:layout/>
      <c:bar3DChart>
        <c:barDir val="col"/>
        <c:grouping val="clustered"/>
        <c:ser>
          <c:idx val="0"/>
          <c:order val="0"/>
          <c:tx>
            <c:strRef>
              <c:f>'ruptura familiar'!$CS$9</c:f>
              <c:strCache>
                <c:ptCount val="1"/>
                <c:pt idx="0">
                  <c:v>divorcios</c:v>
                </c:pt>
              </c:strCache>
            </c:strRef>
          </c:tx>
          <c:spPr>
            <a:solidFill>
              <a:srgbClr val="C00000"/>
            </a:solidFill>
          </c:spPr>
          <c:dLbls>
            <c:dLbl>
              <c:idx val="0"/>
              <c:layout>
                <c:manualLayout>
                  <c:x val="7.1001748437470626E-3"/>
                  <c:y val="0.19341946863014092"/>
                </c:manualLayout>
              </c:layout>
              <c:tx>
                <c:rich>
                  <a:bodyPr/>
                  <a:lstStyle/>
                  <a:p>
                    <a:pPr>
                      <a:defRPr lang="es-ES_tradnl" sz="1600" b="1">
                        <a:solidFill>
                          <a:schemeClr val="bg1"/>
                        </a:solidFill>
                      </a:defRPr>
                    </a:pPr>
                    <a:r>
                      <a:rPr lang="en-US" sz="1600" b="1" dirty="0">
                        <a:solidFill>
                          <a:schemeClr val="bg1"/>
                        </a:solidFill>
                      </a:rPr>
                      <a:t>1.270</a:t>
                    </a:r>
                  </a:p>
                  <a:p>
                    <a:pPr>
                      <a:defRPr lang="es-ES_tradnl" sz="1600" b="1">
                        <a:solidFill>
                          <a:schemeClr val="bg1"/>
                        </a:solidFill>
                      </a:defRPr>
                    </a:pPr>
                    <a:r>
                      <a:rPr lang="en-US" sz="1600" b="1" dirty="0">
                        <a:solidFill>
                          <a:schemeClr val="bg1"/>
                        </a:solidFill>
                      </a:rPr>
                      <a:t>en 2000</a:t>
                    </a:r>
                  </a:p>
                </c:rich>
              </c:tx>
              <c:sp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22E8-4823-BCF9-732D20663CFE}"/>
                </c:ext>
              </c:extLst>
            </c:dLbl>
            <c:dLbl>
              <c:idx val="1"/>
              <c:layout>
                <c:manualLayout>
                  <c:x val="5.0077258769129166E-3"/>
                  <c:y val="0.26905726704944544"/>
                </c:manualLayout>
              </c:layout>
              <c:tx>
                <c:rich>
                  <a:bodyPr/>
                  <a:lstStyle/>
                  <a:p>
                    <a:pPr>
                      <a:defRPr lang="es-ES_tradnl" sz="1600" b="1">
                        <a:solidFill>
                          <a:schemeClr val="bg1"/>
                        </a:solidFill>
                      </a:defRPr>
                    </a:pPr>
                    <a:r>
                      <a:rPr lang="en-US" sz="1600" b="1" dirty="0">
                        <a:solidFill>
                          <a:schemeClr val="bg1"/>
                        </a:solidFill>
                      </a:rPr>
                      <a:t>2.383</a:t>
                    </a:r>
                  </a:p>
                  <a:p>
                    <a:pPr>
                      <a:defRPr lang="es-ES_tradnl" sz="1600" b="1">
                        <a:solidFill>
                          <a:schemeClr val="bg1"/>
                        </a:solidFill>
                      </a:defRPr>
                    </a:pPr>
                    <a:r>
                      <a:rPr lang="en-US" sz="1600" b="1" dirty="0">
                        <a:solidFill>
                          <a:schemeClr val="bg1"/>
                        </a:solidFill>
                      </a:rPr>
                      <a:t>en 2016</a:t>
                    </a:r>
                  </a:p>
                </c:rich>
              </c:tx>
              <c:spPr/>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2E8-4823-BCF9-732D20663CFE}"/>
                </c:ext>
              </c:extLst>
            </c:dLbl>
            <c:spPr>
              <a:noFill/>
              <a:ln>
                <a:noFill/>
              </a:ln>
              <a:effectLst/>
            </c:spPr>
            <c:txPr>
              <a:bodyPr/>
              <a:lstStyle/>
              <a:p>
                <a:pPr>
                  <a:defRPr lang="es-ES_tradnl" sz="1600"/>
                </a:pPr>
                <a:endParaRPr lang="es-ES"/>
              </a:p>
            </c:txPr>
            <c:showVal val="1"/>
            <c:extLst xmlns:c16r2="http://schemas.microsoft.com/office/drawing/2015/06/chart">
              <c:ext xmlns:c15="http://schemas.microsoft.com/office/drawing/2012/chart" uri="{CE6537A1-D6FC-4f65-9D91-7224C49458BB}">
                <c15:showLeaderLines val="0"/>
              </c:ext>
            </c:extLst>
          </c:dLbls>
          <c:cat>
            <c:numRef>
              <c:f>'ruptura familiar'!$CR$10:$CR$11</c:f>
              <c:numCache>
                <c:formatCode>General</c:formatCode>
                <c:ptCount val="2"/>
                <c:pt idx="0">
                  <c:v>2000</c:v>
                </c:pt>
                <c:pt idx="1">
                  <c:v>2012</c:v>
                </c:pt>
              </c:numCache>
            </c:numRef>
          </c:cat>
          <c:val>
            <c:numRef>
              <c:f>'ruptura familiar'!$CS$10:$CS$11</c:f>
              <c:numCache>
                <c:formatCode>General</c:formatCode>
                <c:ptCount val="2"/>
                <c:pt idx="0">
                  <c:v>1270</c:v>
                </c:pt>
                <c:pt idx="1">
                  <c:v>3087</c:v>
                </c:pt>
              </c:numCache>
            </c:numRef>
          </c:val>
          <c:extLst xmlns:c16r2="http://schemas.microsoft.com/office/drawing/2015/06/chart">
            <c:ext xmlns:c16="http://schemas.microsoft.com/office/drawing/2014/chart" uri="{C3380CC4-5D6E-409C-BE32-E72D297353CC}">
              <c16:uniqueId val="{00000002-22E8-4823-BCF9-732D20663CFE}"/>
            </c:ext>
          </c:extLst>
        </c:ser>
        <c:shape val="box"/>
        <c:axId val="62440192"/>
        <c:axId val="62441728"/>
        <c:axId val="0"/>
      </c:bar3DChart>
      <c:catAx>
        <c:axId val="62440192"/>
        <c:scaling>
          <c:orientation val="minMax"/>
        </c:scaling>
        <c:delete val="1"/>
        <c:axPos val="b"/>
        <c:numFmt formatCode="General" sourceLinked="1"/>
        <c:tickLblPos val="none"/>
        <c:crossAx val="62441728"/>
        <c:crosses val="autoZero"/>
        <c:auto val="1"/>
        <c:lblAlgn val="ctr"/>
        <c:lblOffset val="100"/>
      </c:catAx>
      <c:valAx>
        <c:axId val="62441728"/>
        <c:scaling>
          <c:orientation val="minMax"/>
        </c:scaling>
        <c:axPos val="l"/>
        <c:majorGridlines/>
        <c:numFmt formatCode="General" sourceLinked="1"/>
        <c:tickLblPos val="nextTo"/>
        <c:txPr>
          <a:bodyPr/>
          <a:lstStyle/>
          <a:p>
            <a:pPr>
              <a:defRPr lang="es-ES_tradnl" sz="1200"/>
            </a:pPr>
            <a:endParaRPr lang="es-ES"/>
          </a:p>
        </c:txPr>
        <c:crossAx val="62440192"/>
        <c:crosses val="autoZero"/>
        <c:crossBetween val="between"/>
        <c:majorUnit val="1000"/>
      </c:valAx>
      <c:spPr>
        <a:noFill/>
        <a:ln w="25400">
          <a:noFill/>
        </a:ln>
      </c:spPr>
    </c:plotArea>
    <c:plotVisOnly val="1"/>
    <c:dispBlanksAs val="gap"/>
  </c:chart>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lang val="es-ES"/>
  <c:chart>
    <c:title>
      <c:layout/>
    </c:title>
    <c:view3D>
      <c:rotX val="30"/>
      <c:perspective val="30"/>
    </c:view3D>
    <c:plotArea>
      <c:layout/>
      <c:pie3DChart>
        <c:varyColors val="1"/>
        <c:ser>
          <c:idx val="0"/>
          <c:order val="0"/>
          <c:tx>
            <c:strRef>
              <c:f>'tabla-1426'!$C$36</c:f>
              <c:strCache>
                <c:ptCount val="1"/>
                <c:pt idx="0">
                  <c:v>2016</c:v>
                </c:pt>
              </c:strCache>
            </c:strRef>
          </c:tx>
          <c:explosion val="61"/>
          <c:cat>
            <c:strRef>
              <c:f>'tabla-1426'!$D$35:$E$35</c:f>
              <c:strCache>
                <c:ptCount val="2"/>
                <c:pt idx="0">
                  <c:v>separaciones</c:v>
                </c:pt>
                <c:pt idx="1">
                  <c:v>Divorcios</c:v>
                </c:pt>
              </c:strCache>
            </c:strRef>
          </c:cat>
          <c:val>
            <c:numRef>
              <c:f>'tabla-1426'!$D$36:$E$36</c:f>
              <c:numCache>
                <c:formatCode>General</c:formatCode>
                <c:ptCount val="2"/>
                <c:pt idx="0">
                  <c:v>154</c:v>
                </c:pt>
                <c:pt idx="1">
                  <c:v>2383</c:v>
                </c:pt>
              </c:numCache>
            </c:numRef>
          </c:val>
          <c:extLst xmlns:c16r2="http://schemas.microsoft.com/office/drawing/2015/06/chart">
            <c:ext xmlns:c16="http://schemas.microsoft.com/office/drawing/2014/chart" uri="{C3380CC4-5D6E-409C-BE32-E72D297353CC}">
              <c16:uniqueId val="{00000000-7BBB-45BB-B63C-9389072DC1F4}"/>
            </c:ext>
          </c:extLst>
        </c:ser>
      </c:pie3DChart>
    </c:plotArea>
    <c:legend>
      <c:legendPos val="r"/>
      <c:layout/>
    </c:legend>
    <c:plotVisOnly val="1"/>
    <c:dispBlanksAs val="zero"/>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Baleares</a:t>
            </a:r>
          </a:p>
        </c:rich>
      </c:tx>
      <c:layout/>
    </c:title>
    <c:plotArea>
      <c:layout/>
      <c:barChart>
        <c:barDir val="col"/>
        <c:grouping val="clustered"/>
        <c:ser>
          <c:idx val="0"/>
          <c:order val="0"/>
          <c:tx>
            <c:strRef>
              <c:f>'tabla-1426'!$D$69</c:f>
              <c:strCache>
                <c:ptCount val="1"/>
                <c:pt idx="0">
                  <c:v>Rupturas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'tabla-1426'!$C$70:$C$73</c:f>
              <c:numCache>
                <c:formatCode>General</c:formatCode>
                <c:ptCount val="4"/>
                <c:pt idx="0">
                  <c:v>2016</c:v>
                </c:pt>
                <c:pt idx="1">
                  <c:v>2015</c:v>
                </c:pt>
                <c:pt idx="2">
                  <c:v>2014</c:v>
                </c:pt>
                <c:pt idx="3">
                  <c:v>2013</c:v>
                </c:pt>
              </c:numCache>
            </c:numRef>
          </c:cat>
          <c:val>
            <c:numRef>
              <c:f>'tabla-1426'!$D$70:$D$73</c:f>
              <c:numCache>
                <c:formatCode>General</c:formatCode>
                <c:ptCount val="4"/>
                <c:pt idx="0">
                  <c:v>2537</c:v>
                </c:pt>
                <c:pt idx="1">
                  <c:v>2501</c:v>
                </c:pt>
                <c:pt idx="2">
                  <c:v>2508</c:v>
                </c:pt>
                <c:pt idx="3">
                  <c:v>2496</c:v>
                </c:pt>
              </c:numCache>
            </c:numRef>
          </c:val>
          <c:extLst xmlns:c16r2="http://schemas.microsoft.com/office/drawing/2015/06/chart">
            <c:ext xmlns:c16="http://schemas.microsoft.com/office/drawing/2014/chart" uri="{C3380CC4-5D6E-409C-BE32-E72D297353CC}">
              <c16:uniqueId val="{00000000-DDDE-460A-876C-C0AF45085CE8}"/>
            </c:ext>
          </c:extLst>
        </c:ser>
        <c:ser>
          <c:idx val="1"/>
          <c:order val="1"/>
          <c:tx>
            <c:strRef>
              <c:f>'tabla-1426'!$E$69</c:f>
              <c:strCache>
                <c:ptCount val="1"/>
                <c:pt idx="0">
                  <c:v>Matrimonios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'tabla-1426'!$C$70:$C$73</c:f>
              <c:numCache>
                <c:formatCode>General</c:formatCode>
                <c:ptCount val="4"/>
                <c:pt idx="0">
                  <c:v>2016</c:v>
                </c:pt>
                <c:pt idx="1">
                  <c:v>2015</c:v>
                </c:pt>
                <c:pt idx="2">
                  <c:v>2014</c:v>
                </c:pt>
                <c:pt idx="3">
                  <c:v>2013</c:v>
                </c:pt>
              </c:numCache>
            </c:numRef>
          </c:cat>
          <c:val>
            <c:numRef>
              <c:f>'tabla-1426'!$E$70:$E$73</c:f>
              <c:numCache>
                <c:formatCode>General</c:formatCode>
                <c:ptCount val="4"/>
                <c:pt idx="0">
                  <c:v>4593</c:v>
                </c:pt>
                <c:pt idx="1">
                  <c:v>4496</c:v>
                </c:pt>
                <c:pt idx="2">
                  <c:v>4104</c:v>
                </c:pt>
                <c:pt idx="3">
                  <c:v>3942</c:v>
                </c:pt>
              </c:numCache>
            </c:numRef>
          </c:val>
          <c:extLst xmlns:c16r2="http://schemas.microsoft.com/office/drawing/2015/06/chart">
            <c:ext xmlns:c16="http://schemas.microsoft.com/office/drawing/2014/chart" uri="{C3380CC4-5D6E-409C-BE32-E72D297353CC}">
              <c16:uniqueId val="{00000001-DDDE-460A-876C-C0AF45085CE8}"/>
            </c:ext>
          </c:extLst>
        </c:ser>
        <c:dLbls>
          <c:showVal val="1"/>
        </c:dLbls>
        <c:axId val="62347520"/>
        <c:axId val="62357504"/>
      </c:barChart>
      <c:catAx>
        <c:axId val="62347520"/>
        <c:scaling>
          <c:orientation val="maxMin"/>
        </c:scaling>
        <c:axPos val="b"/>
        <c:numFmt formatCode="General" sourceLinked="1"/>
        <c:tickLblPos val="nextTo"/>
        <c:crossAx val="62357504"/>
        <c:crosses val="autoZero"/>
        <c:auto val="1"/>
        <c:lblAlgn val="ctr"/>
        <c:lblOffset val="100"/>
      </c:catAx>
      <c:valAx>
        <c:axId val="62357504"/>
        <c:scaling>
          <c:orientation val="minMax"/>
        </c:scaling>
        <c:axPos val="r"/>
        <c:majorGridlines/>
        <c:numFmt formatCode="General" sourceLinked="1"/>
        <c:tickLblPos val="nextTo"/>
        <c:crossAx val="62347520"/>
        <c:crosses val="autoZero"/>
        <c:crossBetween val="between"/>
      </c:valAx>
    </c:plotArea>
    <c:legend>
      <c:legendPos val="r"/>
      <c:layout/>
    </c:legend>
    <c:plotVisOnly val="1"/>
    <c:dispBlanksAs val="gap"/>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lang="es-ES_tradnl" sz="1400" b="0">
                <a:solidFill>
                  <a:schemeClr val="tx2"/>
                </a:solidFill>
              </a:defRPr>
            </a:pPr>
            <a:r>
              <a:rPr lang="es-ES" sz="1400" b="0" dirty="0">
                <a:solidFill>
                  <a:schemeClr val="tx2"/>
                </a:solidFill>
              </a:rPr>
              <a:t>Horarios</a:t>
            </a:r>
            <a:r>
              <a:rPr lang="es-ES" sz="1400" b="0" baseline="0" dirty="0">
                <a:solidFill>
                  <a:schemeClr val="tx2"/>
                </a:solidFill>
              </a:rPr>
              <a:t> flexibles en Baleares)</a:t>
            </a:r>
            <a:endParaRPr lang="es-ES" sz="1400" b="0" dirty="0">
              <a:solidFill>
                <a:schemeClr val="tx2"/>
              </a:solidFill>
            </a:endParaRPr>
          </a:p>
        </c:rich>
      </c:tx>
      <c:layout>
        <c:manualLayout>
          <c:xMode val="edge"/>
          <c:yMode val="edge"/>
          <c:x val="0.37365235970670052"/>
          <c:y val="0.1450764180648699"/>
        </c:manualLayout>
      </c:layout>
    </c:title>
    <c:plotArea>
      <c:layout/>
      <c:barChart>
        <c:barDir val="col"/>
        <c:grouping val="clustered"/>
        <c:ser>
          <c:idx val="0"/>
          <c:order val="0"/>
          <c:tx>
            <c:strRef>
              <c:f>pcaxis!$B$37</c:f>
              <c:strCache>
                <c:ptCount val="1"/>
                <c:pt idx="0">
                  <c:v>Varones</c:v>
                </c:pt>
              </c:strCache>
            </c:strRef>
          </c:tx>
          <c:dLbls>
            <c:spPr>
              <a:noFill/>
              <a:ln>
                <a:noFill/>
              </a:ln>
              <a:effectLst/>
            </c:spPr>
            <c:txPr>
              <a:bodyPr/>
              <a:lstStyle/>
              <a:p>
                <a:pPr>
                  <a:defRPr lang="es-ES_tradnl" sz="1400"/>
                </a:pPr>
                <a:endParaRPr lang="es-ES"/>
              </a:p>
            </c:txPr>
            <c:dLblPos val="outEnd"/>
            <c:showVal val="1"/>
            <c:extLst xmlns:c16r2="http://schemas.microsoft.com/office/drawing/2015/06/chart">
              <c:ext xmlns:c15="http://schemas.microsoft.com/office/drawing/2012/chart" uri="{CE6537A1-D6FC-4f65-9D91-7224C49458BB}">
                <c15:showLeaderLines val="0"/>
              </c:ext>
            </c:extLst>
          </c:dLbls>
          <c:cat>
            <c:strRef>
              <c:f>pcaxis!$A$38:$A$42</c:f>
              <c:strCache>
                <c:ptCount val="5"/>
                <c:pt idx="0">
                  <c:v>tienen horario flexible</c:v>
                </c:pt>
                <c:pt idx="1">
                  <c:v>es posible modificarlo</c:v>
                </c:pt>
                <c:pt idx="2">
                  <c:v>Es posible modificarlo, rara vez</c:v>
                </c:pt>
                <c:pt idx="3">
                  <c:v>No es posible modificarlo</c:v>
                </c:pt>
                <c:pt idx="4">
                  <c:v>no lo sabe</c:v>
                </c:pt>
              </c:strCache>
            </c:strRef>
          </c:cat>
          <c:val>
            <c:numRef>
              <c:f>pcaxis!$B$38:$B$42</c:f>
              <c:numCache>
                <c:formatCode>General</c:formatCode>
                <c:ptCount val="5"/>
                <c:pt idx="0">
                  <c:v>6.09</c:v>
                </c:pt>
                <c:pt idx="1">
                  <c:v>49.96</c:v>
                </c:pt>
                <c:pt idx="2">
                  <c:v>23.53</c:v>
                </c:pt>
                <c:pt idx="3">
                  <c:v>17.87</c:v>
                </c:pt>
                <c:pt idx="4">
                  <c:v>2.5499999999999998</c:v>
                </c:pt>
              </c:numCache>
            </c:numRef>
          </c:val>
          <c:extLst xmlns:c16r2="http://schemas.microsoft.com/office/drawing/2015/06/chart">
            <c:ext xmlns:c16="http://schemas.microsoft.com/office/drawing/2014/chart" uri="{C3380CC4-5D6E-409C-BE32-E72D297353CC}">
              <c16:uniqueId val="{00000000-66C3-43E4-AA7A-659F05A4F4BC}"/>
            </c:ext>
          </c:extLst>
        </c:ser>
        <c:ser>
          <c:idx val="1"/>
          <c:order val="1"/>
          <c:tx>
            <c:strRef>
              <c:f>pcaxis!$C$37</c:f>
              <c:strCache>
                <c:ptCount val="1"/>
                <c:pt idx="0">
                  <c:v>Mujeres</c:v>
                </c:pt>
              </c:strCache>
            </c:strRef>
          </c:tx>
          <c:dLbls>
            <c:spPr>
              <a:noFill/>
              <a:ln>
                <a:noFill/>
              </a:ln>
              <a:effectLst/>
            </c:spPr>
            <c:txPr>
              <a:bodyPr/>
              <a:lstStyle/>
              <a:p>
                <a:pPr>
                  <a:defRPr lang="es-ES_tradnl" sz="1200"/>
                </a:pPr>
                <a:endParaRPr lang="es-ES"/>
              </a:p>
            </c:txPr>
            <c:dLblPos val="outEnd"/>
            <c:showVal val="1"/>
            <c:extLst xmlns:c16r2="http://schemas.microsoft.com/office/drawing/2015/06/chart">
              <c:ext xmlns:c15="http://schemas.microsoft.com/office/drawing/2012/chart" uri="{CE6537A1-D6FC-4f65-9D91-7224C49458BB}">
                <c15:showLeaderLines val="0"/>
              </c:ext>
            </c:extLst>
          </c:dLbls>
          <c:cat>
            <c:strRef>
              <c:f>pcaxis!$A$38:$A$42</c:f>
              <c:strCache>
                <c:ptCount val="5"/>
                <c:pt idx="0">
                  <c:v>tienen horario flexible</c:v>
                </c:pt>
                <c:pt idx="1">
                  <c:v>es posible modificarlo</c:v>
                </c:pt>
                <c:pt idx="2">
                  <c:v>Es posible modificarlo, rara vez</c:v>
                </c:pt>
                <c:pt idx="3">
                  <c:v>No es posible modificarlo</c:v>
                </c:pt>
                <c:pt idx="4">
                  <c:v>no lo sabe</c:v>
                </c:pt>
              </c:strCache>
            </c:strRef>
          </c:cat>
          <c:val>
            <c:numRef>
              <c:f>pcaxis!$C$38:$C$42</c:f>
              <c:numCache>
                <c:formatCode>General</c:formatCode>
                <c:ptCount val="5"/>
                <c:pt idx="0">
                  <c:v>4.3599999999999977</c:v>
                </c:pt>
                <c:pt idx="1">
                  <c:v>50.92</c:v>
                </c:pt>
                <c:pt idx="2">
                  <c:v>24.29</c:v>
                </c:pt>
                <c:pt idx="3">
                  <c:v>18.14</c:v>
                </c:pt>
                <c:pt idx="4">
                  <c:v>2.29</c:v>
                </c:pt>
              </c:numCache>
            </c:numRef>
          </c:val>
          <c:extLst xmlns:c16r2="http://schemas.microsoft.com/office/drawing/2015/06/chart">
            <c:ext xmlns:c16="http://schemas.microsoft.com/office/drawing/2014/chart" uri="{C3380CC4-5D6E-409C-BE32-E72D297353CC}">
              <c16:uniqueId val="{00000001-66C3-43E4-AA7A-659F05A4F4BC}"/>
            </c:ext>
          </c:extLst>
        </c:ser>
        <c:dLbls>
          <c:showVal val="1"/>
        </c:dLbls>
        <c:gapWidth val="52"/>
        <c:axId val="62549376"/>
        <c:axId val="62559360"/>
      </c:barChart>
      <c:catAx>
        <c:axId val="62549376"/>
        <c:scaling>
          <c:orientation val="minMax"/>
        </c:scaling>
        <c:axPos val="b"/>
        <c:numFmt formatCode="General" sourceLinked="1"/>
        <c:tickLblPos val="nextTo"/>
        <c:txPr>
          <a:bodyPr/>
          <a:lstStyle/>
          <a:p>
            <a:pPr>
              <a:defRPr lang="es-ES_tradnl" sz="1100"/>
            </a:pPr>
            <a:endParaRPr lang="es-ES"/>
          </a:p>
        </c:txPr>
        <c:crossAx val="62559360"/>
        <c:crosses val="autoZero"/>
        <c:auto val="1"/>
        <c:lblAlgn val="ctr"/>
        <c:lblOffset val="100"/>
      </c:catAx>
      <c:valAx>
        <c:axId val="62559360"/>
        <c:scaling>
          <c:orientation val="minMax"/>
        </c:scaling>
        <c:delete val="1"/>
        <c:axPos val="l"/>
        <c:numFmt formatCode="General" sourceLinked="1"/>
        <c:tickLblPos val="none"/>
        <c:crossAx val="62549376"/>
        <c:crosses val="autoZero"/>
        <c:crossBetween val="between"/>
      </c:valAx>
    </c:plotArea>
    <c:legend>
      <c:legendPos val="r"/>
      <c:layout>
        <c:manualLayout>
          <c:xMode val="edge"/>
          <c:yMode val="edge"/>
          <c:x val="0.70473745192907444"/>
          <c:y val="0.2905122633634738"/>
          <c:w val="0.13768789337989204"/>
          <c:h val="0.18050590709071193"/>
        </c:manualLayout>
      </c:layout>
      <c:txPr>
        <a:bodyPr/>
        <a:lstStyle/>
        <a:p>
          <a:pPr>
            <a:defRPr lang="es-ES_tradnl" sz="1400"/>
          </a:pPr>
          <a:endParaRPr lang="es-ES"/>
        </a:p>
      </c:txPr>
    </c:legend>
    <c:plotVisOnly val="1"/>
    <c:dispBlanksAs val="gap"/>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lang="es-ES_tradnl" sz="1400" b="0">
                <a:solidFill>
                  <a:schemeClr val="tx2"/>
                </a:solidFill>
              </a:defRPr>
            </a:pPr>
            <a:r>
              <a:rPr lang="en-US" sz="1400" b="0" dirty="0">
                <a:solidFill>
                  <a:schemeClr val="tx2"/>
                </a:solidFill>
              </a:rPr>
              <a:t>% </a:t>
            </a:r>
            <a:r>
              <a:rPr lang="en-US" sz="1400" b="0" dirty="0" err="1">
                <a:solidFill>
                  <a:schemeClr val="tx2"/>
                </a:solidFill>
              </a:rPr>
              <a:t>mujeres</a:t>
            </a:r>
            <a:r>
              <a:rPr lang="en-US" sz="1400" b="0" dirty="0">
                <a:solidFill>
                  <a:schemeClr val="tx2"/>
                </a:solidFill>
              </a:rPr>
              <a:t> </a:t>
            </a:r>
            <a:r>
              <a:rPr lang="en-US" sz="1400" b="0" dirty="0" err="1">
                <a:solidFill>
                  <a:schemeClr val="tx2"/>
                </a:solidFill>
              </a:rPr>
              <a:t>que</a:t>
            </a:r>
            <a:r>
              <a:rPr lang="en-US" sz="1400" b="0" dirty="0">
                <a:solidFill>
                  <a:schemeClr val="tx2"/>
                </a:solidFill>
              </a:rPr>
              <a:t> </a:t>
            </a:r>
            <a:r>
              <a:rPr lang="en-US" sz="1400" b="0" dirty="0" err="1">
                <a:solidFill>
                  <a:schemeClr val="tx2"/>
                </a:solidFill>
              </a:rPr>
              <a:t>tienen</a:t>
            </a:r>
            <a:r>
              <a:rPr lang="en-US" sz="1400" b="0" dirty="0">
                <a:solidFill>
                  <a:schemeClr val="tx2"/>
                </a:solidFill>
              </a:rPr>
              <a:t> </a:t>
            </a:r>
            <a:r>
              <a:rPr lang="en-US" sz="1400" b="0" dirty="0" err="1">
                <a:solidFill>
                  <a:schemeClr val="tx2"/>
                </a:solidFill>
              </a:rPr>
              <a:t>horario</a:t>
            </a:r>
            <a:r>
              <a:rPr lang="en-US" sz="1400" b="0" dirty="0">
                <a:solidFill>
                  <a:schemeClr val="tx2"/>
                </a:solidFill>
              </a:rPr>
              <a:t> flexible</a:t>
            </a:r>
            <a:r>
              <a:rPr lang="en-US" sz="1400" b="0" baseline="0" dirty="0">
                <a:solidFill>
                  <a:schemeClr val="tx2"/>
                </a:solidFill>
              </a:rPr>
              <a:t> </a:t>
            </a:r>
            <a:endParaRPr lang="en-US" sz="1400" b="0" dirty="0">
              <a:solidFill>
                <a:schemeClr val="tx2"/>
              </a:solidFill>
            </a:endParaRPr>
          </a:p>
        </c:rich>
      </c:tx>
      <c:layout>
        <c:manualLayout>
          <c:xMode val="edge"/>
          <c:yMode val="edge"/>
          <c:x val="0.26186920232276834"/>
          <c:y val="8.3700960493985746E-2"/>
        </c:manualLayout>
      </c:layout>
    </c:title>
    <c:view3D>
      <c:depthPercent val="100"/>
      <c:rAngAx val="1"/>
    </c:view3D>
    <c:plotArea>
      <c:layout>
        <c:manualLayout>
          <c:layoutTarget val="inner"/>
          <c:xMode val="edge"/>
          <c:yMode val="edge"/>
          <c:x val="3.5925962918311606E-2"/>
          <c:y val="0.23578956008764301"/>
          <c:w val="0.94223810914931549"/>
          <c:h val="0.3624811792668497"/>
        </c:manualLayout>
      </c:layout>
      <c:bar3DChart>
        <c:barDir val="col"/>
        <c:grouping val="clustered"/>
        <c:ser>
          <c:idx val="0"/>
          <c:order val="0"/>
          <c:tx>
            <c:strRef>
              <c:f>pcaxis!$L$9</c:f>
              <c:strCache>
                <c:ptCount val="1"/>
                <c:pt idx="0">
                  <c:v>Mujeres</c:v>
                </c:pt>
              </c:strCache>
            </c:strRef>
          </c:tx>
          <c:dPt>
            <c:idx val="8"/>
            <c:spPr>
              <a:solidFill>
                <a:srgbClr val="FF0000"/>
              </a:solidFill>
            </c:spPr>
            <c:extLst xmlns:c16r2="http://schemas.microsoft.com/office/drawing/2015/06/chart">
              <c:ext xmlns:c16="http://schemas.microsoft.com/office/drawing/2014/chart" uri="{C3380CC4-5D6E-409C-BE32-E72D297353CC}">
                <c16:uniqueId val="{00000000-6077-45B7-87ED-1448B7E1A8AF}"/>
              </c:ext>
            </c:extLst>
          </c:dPt>
          <c:dPt>
            <c:idx val="17"/>
            <c:spPr>
              <a:solidFill>
                <a:srgbClr val="00B050"/>
              </a:solidFill>
            </c:spPr>
            <c:extLst xmlns:c16r2="http://schemas.microsoft.com/office/drawing/2015/06/chart">
              <c:ext xmlns:c16="http://schemas.microsoft.com/office/drawing/2014/chart" uri="{C3380CC4-5D6E-409C-BE32-E72D297353CC}">
                <c16:uniqueId val="{00000001-6077-45B7-87ED-1448B7E1A8AF}"/>
              </c:ext>
            </c:extLst>
          </c:dPt>
          <c:dLbls>
            <c:spPr>
              <a:noFill/>
              <a:ln>
                <a:noFill/>
              </a:ln>
              <a:effectLst/>
            </c:spPr>
            <c:txPr>
              <a:bodyPr rot="-3060000"/>
              <a:lstStyle/>
              <a:p>
                <a:pPr>
                  <a:defRPr lang="es-ES_tradnl" sz="1400"/>
                </a:pPr>
                <a:endParaRPr lang="es-ES"/>
              </a:p>
            </c:txPr>
            <c:showVal val="1"/>
            <c:extLst xmlns:c16r2="http://schemas.microsoft.com/office/drawing/2015/06/chart">
              <c:ext xmlns:c15="http://schemas.microsoft.com/office/drawing/2012/chart" uri="{CE6537A1-D6FC-4f65-9D91-7224C49458BB}">
                <c15:showLeaderLines val="0"/>
              </c:ext>
            </c:extLst>
          </c:dLbls>
          <c:cat>
            <c:strRef>
              <c:f>pcaxis!$K$10:$K$29</c:f>
              <c:strCache>
                <c:ptCount val="20"/>
                <c:pt idx="0">
                  <c:v>Melilla</c:v>
                </c:pt>
                <c:pt idx="1">
                  <c:v>Aragón</c:v>
                </c:pt>
                <c:pt idx="2">
                  <c:v>Madrid, Comunidad de</c:v>
                </c:pt>
                <c:pt idx="3">
                  <c:v>País Vasco</c:v>
                </c:pt>
                <c:pt idx="4">
                  <c:v>Rioja, La</c:v>
                </c:pt>
                <c:pt idx="5">
                  <c:v>Andalucía</c:v>
                </c:pt>
                <c:pt idx="6">
                  <c:v>Comunitat Valenciana</c:v>
                </c:pt>
                <c:pt idx="7">
                  <c:v>Murcia, Región de</c:v>
                </c:pt>
                <c:pt idx="8">
                  <c:v>Total</c:v>
                </c:pt>
                <c:pt idx="9">
                  <c:v>Castilla-La Mancha</c:v>
                </c:pt>
                <c:pt idx="10">
                  <c:v>Galicia</c:v>
                </c:pt>
                <c:pt idx="11">
                  <c:v>Castilla y León</c:v>
                </c:pt>
                <c:pt idx="12">
                  <c:v>Cantabria</c:v>
                </c:pt>
                <c:pt idx="13">
                  <c:v>Ceuta</c:v>
                </c:pt>
                <c:pt idx="14">
                  <c:v>Navarra, Comunidad Foral de</c:v>
                </c:pt>
                <c:pt idx="15">
                  <c:v>Cataluña</c:v>
                </c:pt>
                <c:pt idx="16">
                  <c:v>Canarias</c:v>
                </c:pt>
                <c:pt idx="17">
                  <c:v>Balears, Illes</c:v>
                </c:pt>
                <c:pt idx="18">
                  <c:v>Extremadura</c:v>
                </c:pt>
                <c:pt idx="19">
                  <c:v>Asturias, Principado de</c:v>
                </c:pt>
              </c:strCache>
            </c:strRef>
          </c:cat>
          <c:val>
            <c:numRef>
              <c:f>pcaxis!$L$10:$L$29</c:f>
              <c:numCache>
                <c:formatCode>General</c:formatCode>
                <c:ptCount val="20"/>
                <c:pt idx="0">
                  <c:v>9.51</c:v>
                </c:pt>
                <c:pt idx="1">
                  <c:v>9.0400000000000009</c:v>
                </c:pt>
                <c:pt idx="2">
                  <c:v>8.8000000000000007</c:v>
                </c:pt>
                <c:pt idx="3">
                  <c:v>8.42</c:v>
                </c:pt>
                <c:pt idx="4">
                  <c:v>7.6899999999999986</c:v>
                </c:pt>
                <c:pt idx="5">
                  <c:v>7.24</c:v>
                </c:pt>
                <c:pt idx="6">
                  <c:v>7.04</c:v>
                </c:pt>
                <c:pt idx="7">
                  <c:v>7.03</c:v>
                </c:pt>
                <c:pt idx="8">
                  <c:v>6.67</c:v>
                </c:pt>
                <c:pt idx="9">
                  <c:v>6.6</c:v>
                </c:pt>
                <c:pt idx="10">
                  <c:v>6.55</c:v>
                </c:pt>
                <c:pt idx="11">
                  <c:v>6.05</c:v>
                </c:pt>
                <c:pt idx="12">
                  <c:v>5.6599999999999966</c:v>
                </c:pt>
                <c:pt idx="13">
                  <c:v>5.4700000000000024</c:v>
                </c:pt>
                <c:pt idx="14">
                  <c:v>5.46</c:v>
                </c:pt>
                <c:pt idx="15">
                  <c:v>4.78</c:v>
                </c:pt>
                <c:pt idx="16">
                  <c:v>4.7300000000000004</c:v>
                </c:pt>
                <c:pt idx="17">
                  <c:v>4.3599999999999977</c:v>
                </c:pt>
                <c:pt idx="18">
                  <c:v>4.1499999999999986</c:v>
                </c:pt>
                <c:pt idx="19">
                  <c:v>3.73</c:v>
                </c:pt>
              </c:numCache>
            </c:numRef>
          </c:val>
          <c:extLst xmlns:c16r2="http://schemas.microsoft.com/office/drawing/2015/06/chart">
            <c:ext xmlns:c16="http://schemas.microsoft.com/office/drawing/2014/chart" uri="{C3380CC4-5D6E-409C-BE32-E72D297353CC}">
              <c16:uniqueId val="{00000002-6077-45B7-87ED-1448B7E1A8AF}"/>
            </c:ext>
          </c:extLst>
        </c:ser>
        <c:dLbls>
          <c:showVal val="1"/>
        </c:dLbls>
        <c:shape val="box"/>
        <c:axId val="62746624"/>
        <c:axId val="62748160"/>
        <c:axId val="0"/>
      </c:bar3DChart>
      <c:catAx>
        <c:axId val="62746624"/>
        <c:scaling>
          <c:orientation val="minMax"/>
        </c:scaling>
        <c:axPos val="b"/>
        <c:numFmt formatCode="General" sourceLinked="1"/>
        <c:tickLblPos val="nextTo"/>
        <c:txPr>
          <a:bodyPr/>
          <a:lstStyle/>
          <a:p>
            <a:pPr>
              <a:defRPr lang="es-ES_tradnl" sz="1200"/>
            </a:pPr>
            <a:endParaRPr lang="es-ES"/>
          </a:p>
        </c:txPr>
        <c:crossAx val="62748160"/>
        <c:crosses val="autoZero"/>
        <c:auto val="1"/>
        <c:lblAlgn val="ctr"/>
        <c:lblOffset val="100"/>
      </c:catAx>
      <c:valAx>
        <c:axId val="62748160"/>
        <c:scaling>
          <c:orientation val="minMax"/>
        </c:scaling>
        <c:delete val="1"/>
        <c:axPos val="l"/>
        <c:numFmt formatCode="General" sourceLinked="1"/>
        <c:tickLblPos val="none"/>
        <c:crossAx val="62746624"/>
        <c:crosses val="autoZero"/>
        <c:crossBetween val="between"/>
      </c:valAx>
      <c:spPr>
        <a:noFill/>
        <a:ln w="25400">
          <a:noFill/>
        </a:ln>
      </c:spPr>
    </c:plotArea>
    <c:plotVisOnly val="1"/>
    <c:dispBlanksAs val="gap"/>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lang="es-ES_tradnl" b="0">
                <a:solidFill>
                  <a:schemeClr val="tx2"/>
                </a:solidFill>
              </a:defRPr>
            </a:pPr>
            <a:r>
              <a:rPr lang="es-ES" sz="1400" b="0" dirty="0">
                <a:solidFill>
                  <a:schemeClr val="tx2"/>
                </a:solidFill>
              </a:rPr>
              <a:t>Duración</a:t>
            </a:r>
            <a:r>
              <a:rPr lang="es-ES" sz="1400" b="0" baseline="0" dirty="0">
                <a:solidFill>
                  <a:schemeClr val="tx2"/>
                </a:solidFill>
              </a:rPr>
              <a:t> media diaria (horas y minutos) dedicados al hogar y familia (2011)</a:t>
            </a:r>
            <a:endParaRPr lang="es-ES" sz="1400" b="0" dirty="0">
              <a:solidFill>
                <a:schemeClr val="tx2"/>
              </a:solidFill>
            </a:endParaRPr>
          </a:p>
        </c:rich>
      </c:tx>
      <c:layout>
        <c:manualLayout>
          <c:xMode val="edge"/>
          <c:yMode val="edge"/>
          <c:x val="0.14933838007761999"/>
          <c:y val="1.6666630773968641E-2"/>
        </c:manualLayout>
      </c:layout>
    </c:title>
    <c:plotArea>
      <c:layout/>
      <c:barChart>
        <c:barDir val="col"/>
        <c:grouping val="clustered"/>
        <c:ser>
          <c:idx val="0"/>
          <c:order val="0"/>
          <c:tx>
            <c:strRef>
              <c:f>pcaxis!$G$8</c:f>
              <c:strCache>
                <c:ptCount val="1"/>
                <c:pt idx="0">
                  <c:v>varones</c:v>
                </c:pt>
              </c:strCache>
            </c:strRef>
          </c:tx>
          <c:dLbls>
            <c:spPr>
              <a:noFill/>
              <a:ln>
                <a:noFill/>
              </a:ln>
              <a:effectLst/>
            </c:spPr>
            <c:txPr>
              <a:bodyPr/>
              <a:lstStyle/>
              <a:p>
                <a:pPr>
                  <a:defRPr lang="es-ES_tradnl" sz="800"/>
                </a:pPr>
                <a:endParaRPr lang="es-ES"/>
              </a:p>
            </c:txPr>
            <c:dLblPos val="outEnd"/>
            <c:showVal val="1"/>
            <c:extLst xmlns:c16r2="http://schemas.microsoft.com/office/drawing/2015/06/chart">
              <c:ext xmlns:c15="http://schemas.microsoft.com/office/drawing/2012/chart" uri="{CE6537A1-D6FC-4f65-9D91-7224C49458BB}">
                <c15:showLeaderLines val="0"/>
              </c:ext>
            </c:extLst>
          </c:dLbls>
          <c:cat>
            <c:strRef>
              <c:f>pcaxis!$F$9:$F$27</c:f>
              <c:strCache>
                <c:ptCount val="19"/>
                <c:pt idx="0">
                  <c:v>   Balears, Illes</c:v>
                </c:pt>
                <c:pt idx="1">
                  <c:v>   Rioja, La</c:v>
                </c:pt>
                <c:pt idx="2">
                  <c:v>   Navarra, Comunidad Foral de</c:v>
                </c:pt>
                <c:pt idx="3">
                  <c:v>   Madrid, Comunidad de</c:v>
                </c:pt>
                <c:pt idx="4">
                  <c:v>   Aragón</c:v>
                </c:pt>
                <c:pt idx="5">
                  <c:v>   Cataluña</c:v>
                </c:pt>
                <c:pt idx="6">
                  <c:v>   Canarias</c:v>
                </c:pt>
                <c:pt idx="7">
                  <c:v>   Asturias, Principado de</c:v>
                </c:pt>
                <c:pt idx="8">
                  <c:v>   TOTAL</c:v>
                </c:pt>
                <c:pt idx="9">
                  <c:v>   Cantabria</c:v>
                </c:pt>
                <c:pt idx="10">
                  <c:v>   País Vasco</c:v>
                </c:pt>
                <c:pt idx="11">
                  <c:v>   Andalucía</c:v>
                </c:pt>
                <c:pt idx="12">
                  <c:v>   Galicia</c:v>
                </c:pt>
                <c:pt idx="13">
                  <c:v>   Castilla y León</c:v>
                </c:pt>
                <c:pt idx="14">
                  <c:v>   Comunitat Valenciana</c:v>
                </c:pt>
                <c:pt idx="15">
                  <c:v>   Murcia, Región de</c:v>
                </c:pt>
                <c:pt idx="16">
                  <c:v>   Extremadura</c:v>
                </c:pt>
                <c:pt idx="17">
                  <c:v>   Castilla - La Mancha</c:v>
                </c:pt>
                <c:pt idx="18">
                  <c:v>   Ciudades autónomas de Ceuta y de Melilla</c:v>
                </c:pt>
              </c:strCache>
            </c:strRef>
          </c:cat>
          <c:val>
            <c:numRef>
              <c:f>pcaxis!$G$9:$G$27</c:f>
              <c:numCache>
                <c:formatCode>General</c:formatCode>
                <c:ptCount val="19"/>
                <c:pt idx="0">
                  <c:v>2.23</c:v>
                </c:pt>
                <c:pt idx="1">
                  <c:v>2.2800000000000002</c:v>
                </c:pt>
                <c:pt idx="2">
                  <c:v>2.3699999999999997</c:v>
                </c:pt>
                <c:pt idx="3">
                  <c:v>2.3099999999999987</c:v>
                </c:pt>
                <c:pt idx="4">
                  <c:v>2.25</c:v>
                </c:pt>
                <c:pt idx="5">
                  <c:v>2.3299999999999987</c:v>
                </c:pt>
                <c:pt idx="6">
                  <c:v>2.3499999999999988</c:v>
                </c:pt>
                <c:pt idx="7">
                  <c:v>2.3899999999999997</c:v>
                </c:pt>
                <c:pt idx="8">
                  <c:v>2.3199999999999967</c:v>
                </c:pt>
                <c:pt idx="9">
                  <c:v>2.27</c:v>
                </c:pt>
                <c:pt idx="10">
                  <c:v>2.3699999999999997</c:v>
                </c:pt>
                <c:pt idx="11">
                  <c:v>2.3499999999999988</c:v>
                </c:pt>
                <c:pt idx="12">
                  <c:v>2.4</c:v>
                </c:pt>
                <c:pt idx="13">
                  <c:v>2.23</c:v>
                </c:pt>
                <c:pt idx="14">
                  <c:v>2.3199999999999967</c:v>
                </c:pt>
                <c:pt idx="15">
                  <c:v>2.2200000000000002</c:v>
                </c:pt>
                <c:pt idx="16">
                  <c:v>2.5499999999999998</c:v>
                </c:pt>
                <c:pt idx="17">
                  <c:v>2.21</c:v>
                </c:pt>
                <c:pt idx="18">
                  <c:v>2.08</c:v>
                </c:pt>
              </c:numCache>
            </c:numRef>
          </c:val>
          <c:extLst xmlns:c16r2="http://schemas.microsoft.com/office/drawing/2015/06/chart">
            <c:ext xmlns:c16="http://schemas.microsoft.com/office/drawing/2014/chart" uri="{C3380CC4-5D6E-409C-BE32-E72D297353CC}">
              <c16:uniqueId val="{00000000-A23D-4B21-AE98-2EF9CA2E0820}"/>
            </c:ext>
          </c:extLst>
        </c:ser>
        <c:ser>
          <c:idx val="1"/>
          <c:order val="1"/>
          <c:tx>
            <c:strRef>
              <c:f>pcaxis!$H$8</c:f>
              <c:strCache>
                <c:ptCount val="1"/>
                <c:pt idx="0">
                  <c:v>mujeres</c:v>
                </c:pt>
              </c:strCache>
            </c:strRef>
          </c:tx>
          <c:dLbls>
            <c:spPr>
              <a:noFill/>
              <a:ln>
                <a:noFill/>
              </a:ln>
              <a:effectLst/>
            </c:spPr>
            <c:txPr>
              <a:bodyPr/>
              <a:lstStyle/>
              <a:p>
                <a:pPr>
                  <a:defRPr lang="es-ES_tradnl" sz="1000"/>
                </a:pPr>
                <a:endParaRPr lang="es-ES"/>
              </a:p>
            </c:txPr>
            <c:dLblPos val="outEnd"/>
            <c:showVal val="1"/>
            <c:extLst xmlns:c16r2="http://schemas.microsoft.com/office/drawing/2015/06/chart">
              <c:ext xmlns:c15="http://schemas.microsoft.com/office/drawing/2012/chart" uri="{CE6537A1-D6FC-4f65-9D91-7224C49458BB}">
                <c15:showLeaderLines val="0"/>
              </c:ext>
            </c:extLst>
          </c:dLbls>
          <c:cat>
            <c:strRef>
              <c:f>pcaxis!$F$9:$F$27</c:f>
              <c:strCache>
                <c:ptCount val="19"/>
                <c:pt idx="0">
                  <c:v>   Balears, Illes</c:v>
                </c:pt>
                <c:pt idx="1">
                  <c:v>   Rioja, La</c:v>
                </c:pt>
                <c:pt idx="2">
                  <c:v>   Navarra, Comunidad Foral de</c:v>
                </c:pt>
                <c:pt idx="3">
                  <c:v>   Madrid, Comunidad de</c:v>
                </c:pt>
                <c:pt idx="4">
                  <c:v>   Aragón</c:v>
                </c:pt>
                <c:pt idx="5">
                  <c:v>   Cataluña</c:v>
                </c:pt>
                <c:pt idx="6">
                  <c:v>   Canarias</c:v>
                </c:pt>
                <c:pt idx="7">
                  <c:v>   Asturias, Principado de</c:v>
                </c:pt>
                <c:pt idx="8">
                  <c:v>   TOTAL</c:v>
                </c:pt>
                <c:pt idx="9">
                  <c:v>   Cantabria</c:v>
                </c:pt>
                <c:pt idx="10">
                  <c:v>   País Vasco</c:v>
                </c:pt>
                <c:pt idx="11">
                  <c:v>   Andalucía</c:v>
                </c:pt>
                <c:pt idx="12">
                  <c:v>   Galicia</c:v>
                </c:pt>
                <c:pt idx="13">
                  <c:v>   Castilla y León</c:v>
                </c:pt>
                <c:pt idx="14">
                  <c:v>   Comunitat Valenciana</c:v>
                </c:pt>
                <c:pt idx="15">
                  <c:v>   Murcia, Región de</c:v>
                </c:pt>
                <c:pt idx="16">
                  <c:v>   Extremadura</c:v>
                </c:pt>
                <c:pt idx="17">
                  <c:v>   Castilla - La Mancha</c:v>
                </c:pt>
                <c:pt idx="18">
                  <c:v>   Ciudades autónomas de Ceuta y de Melilla</c:v>
                </c:pt>
              </c:strCache>
            </c:strRef>
          </c:cat>
          <c:val>
            <c:numRef>
              <c:f>pcaxis!$H$9:$H$27</c:f>
              <c:numCache>
                <c:formatCode>General</c:formatCode>
                <c:ptCount val="19"/>
                <c:pt idx="0">
                  <c:v>3.59</c:v>
                </c:pt>
                <c:pt idx="1">
                  <c:v>4.05</c:v>
                </c:pt>
                <c:pt idx="2">
                  <c:v>4.1099999999999985</c:v>
                </c:pt>
                <c:pt idx="3">
                  <c:v>4.13</c:v>
                </c:pt>
                <c:pt idx="4">
                  <c:v>4.2300000000000004</c:v>
                </c:pt>
                <c:pt idx="5">
                  <c:v>4.25</c:v>
                </c:pt>
                <c:pt idx="6">
                  <c:v>4.2700000000000014</c:v>
                </c:pt>
                <c:pt idx="7">
                  <c:v>4.28</c:v>
                </c:pt>
                <c:pt idx="8">
                  <c:v>4.29</c:v>
                </c:pt>
                <c:pt idx="9">
                  <c:v>4.29</c:v>
                </c:pt>
                <c:pt idx="10">
                  <c:v>4.3</c:v>
                </c:pt>
                <c:pt idx="11">
                  <c:v>4.3099999999999996</c:v>
                </c:pt>
                <c:pt idx="12">
                  <c:v>4.3099999999999996</c:v>
                </c:pt>
                <c:pt idx="13">
                  <c:v>4.34</c:v>
                </c:pt>
                <c:pt idx="14">
                  <c:v>4.4000000000000004</c:v>
                </c:pt>
                <c:pt idx="15">
                  <c:v>4.4400000000000004</c:v>
                </c:pt>
                <c:pt idx="16">
                  <c:v>4.55</c:v>
                </c:pt>
                <c:pt idx="17">
                  <c:v>4.5599999999999996</c:v>
                </c:pt>
                <c:pt idx="18">
                  <c:v>4.5599999999999996</c:v>
                </c:pt>
              </c:numCache>
            </c:numRef>
          </c:val>
          <c:extLst xmlns:c16r2="http://schemas.microsoft.com/office/drawing/2015/06/chart">
            <c:ext xmlns:c16="http://schemas.microsoft.com/office/drawing/2014/chart" uri="{C3380CC4-5D6E-409C-BE32-E72D297353CC}">
              <c16:uniqueId val="{00000001-A23D-4B21-AE98-2EF9CA2E0820}"/>
            </c:ext>
          </c:extLst>
        </c:ser>
        <c:dLbls>
          <c:showVal val="1"/>
        </c:dLbls>
        <c:axId val="62697472"/>
        <c:axId val="62699008"/>
      </c:barChart>
      <c:catAx>
        <c:axId val="62697472"/>
        <c:scaling>
          <c:orientation val="minMax"/>
        </c:scaling>
        <c:axPos val="b"/>
        <c:numFmt formatCode="General" sourceLinked="0"/>
        <c:tickLblPos val="nextTo"/>
        <c:txPr>
          <a:bodyPr/>
          <a:lstStyle/>
          <a:p>
            <a:pPr>
              <a:defRPr lang="es-ES_tradnl"/>
            </a:pPr>
            <a:endParaRPr lang="es-ES"/>
          </a:p>
        </c:txPr>
        <c:crossAx val="62699008"/>
        <c:crosses val="autoZero"/>
        <c:auto val="1"/>
        <c:lblAlgn val="ctr"/>
        <c:lblOffset val="100"/>
      </c:catAx>
      <c:valAx>
        <c:axId val="62699008"/>
        <c:scaling>
          <c:orientation val="minMax"/>
        </c:scaling>
        <c:axPos val="l"/>
        <c:numFmt formatCode="General" sourceLinked="1"/>
        <c:tickLblPos val="nextTo"/>
        <c:txPr>
          <a:bodyPr/>
          <a:lstStyle/>
          <a:p>
            <a:pPr>
              <a:defRPr lang="es-ES_tradnl"/>
            </a:pPr>
            <a:endParaRPr lang="es-ES"/>
          </a:p>
        </c:txPr>
        <c:crossAx val="62697472"/>
        <c:crosses val="autoZero"/>
        <c:crossBetween val="between"/>
        <c:majorUnit val="1"/>
      </c:valAx>
    </c:plotArea>
    <c:legend>
      <c:legendPos val="r"/>
      <c:layout>
        <c:manualLayout>
          <c:xMode val="edge"/>
          <c:yMode val="edge"/>
          <c:x val="0.90357511480111252"/>
          <c:y val="2.1219045239874944E-3"/>
          <c:w val="7.1947737037201864E-2"/>
          <c:h val="9.8914389454438228E-2"/>
        </c:manualLayout>
      </c:layout>
      <c:txPr>
        <a:bodyPr/>
        <a:lstStyle/>
        <a:p>
          <a:pPr>
            <a:defRPr lang="es-ES_tradnl"/>
          </a:pPr>
          <a:endParaRPr lang="es-ES"/>
        </a:p>
      </c:txPr>
    </c:legend>
    <c:plotVisOnly val="1"/>
    <c:dispBlanksAs val="gap"/>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 por tipo de hogar en Baleares 2017</a:t>
            </a:r>
          </a:p>
        </c:rich>
      </c:tx>
      <c:layout/>
    </c:title>
    <c:view3D>
      <c:rotX val="30"/>
      <c:perspective val="30"/>
    </c:view3D>
    <c:plotArea>
      <c:layout/>
      <c:pie3DChart>
        <c:varyColors val="1"/>
        <c:ser>
          <c:idx val="0"/>
          <c:order val="0"/>
          <c:tx>
            <c:strRef>
              <c:f>'tabla-0'!$C$43</c:f>
              <c:strCache>
                <c:ptCount val="1"/>
                <c:pt idx="0">
                  <c:v>2017</c:v>
                </c:pt>
              </c:strCache>
            </c:strRef>
          </c:tx>
          <c:explosion val="25"/>
          <c:dPt>
            <c:idx val="3"/>
            <c:spPr>
              <a:solidFill>
                <a:srgbClr val="FFFF00"/>
              </a:solidFill>
            </c:spPr>
            <c:extLst xmlns:c16r2="http://schemas.microsoft.com/office/drawing/2015/06/chart">
              <c:ext xmlns:c16="http://schemas.microsoft.com/office/drawing/2014/chart" uri="{C3380CC4-5D6E-409C-BE32-E72D297353CC}">
                <c16:uniqueId val="{00000000-1402-4DDC-916E-6732EF93CBA1}"/>
              </c:ext>
            </c:extLst>
          </c:dPt>
          <c:dLbls>
            <c:spPr>
              <a:noFill/>
              <a:ln>
                <a:noFill/>
              </a:ln>
              <a:effectLst/>
            </c:spPr>
            <c:dLblPos val="ctr"/>
            <c:showVal val="1"/>
            <c:showLeaderLines val="1"/>
            <c:extLst xmlns:c16r2="http://schemas.microsoft.com/office/drawing/2015/06/chart">
              <c:ext xmlns:c15="http://schemas.microsoft.com/office/drawing/2012/chart" uri="{CE6537A1-D6FC-4f65-9D91-7224C49458BB}"/>
            </c:extLst>
          </c:dLbls>
          <c:cat>
            <c:strRef>
              <c:f>'tabla-0'!$D$42:$H$42</c:f>
              <c:strCache>
                <c:ptCount val="5"/>
                <c:pt idx="0">
                  <c:v>Hogar unipersonal</c:v>
                </c:pt>
                <c:pt idx="1">
                  <c:v>Hogar monoparental</c:v>
                </c:pt>
                <c:pt idx="2">
                  <c:v>Pareja sin hijos que convivan en el hogar</c:v>
                </c:pt>
                <c:pt idx="3">
                  <c:v>Pareja con hijos que convivan en el hogar</c:v>
                </c:pt>
                <c:pt idx="4">
                  <c:v>otros</c:v>
                </c:pt>
              </c:strCache>
            </c:strRef>
          </c:cat>
          <c:val>
            <c:numRef>
              <c:f>'tabla-0'!$D$43:$H$43</c:f>
              <c:numCache>
                <c:formatCode>0.00</c:formatCode>
                <c:ptCount val="5"/>
                <c:pt idx="0">
                  <c:v>23.7</c:v>
                </c:pt>
                <c:pt idx="1">
                  <c:v>9.5</c:v>
                </c:pt>
                <c:pt idx="2">
                  <c:v>22.7</c:v>
                </c:pt>
                <c:pt idx="3">
                  <c:v>34.9</c:v>
                </c:pt>
                <c:pt idx="4">
                  <c:v>9.3000000000000007</c:v>
                </c:pt>
              </c:numCache>
            </c:numRef>
          </c:val>
          <c:extLst xmlns:c16r2="http://schemas.microsoft.com/office/drawing/2015/06/chart">
            <c:ext xmlns:c16="http://schemas.microsoft.com/office/drawing/2014/chart" uri="{C3380CC4-5D6E-409C-BE32-E72D297353CC}">
              <c16:uniqueId val="{00000001-1402-4DDC-916E-6732EF93CBA1}"/>
            </c:ext>
          </c:extLst>
        </c:ser>
        <c:dLbls>
          <c:showVal val="1"/>
        </c:dLbls>
      </c:pie3DChart>
    </c:plotArea>
    <c:legend>
      <c:legendPos val="r"/>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s-ES" dirty="0"/>
              <a:t>Proyección</a:t>
            </a:r>
            <a:r>
              <a:rPr lang="es-ES" baseline="0" dirty="0"/>
              <a:t> población Baleares </a:t>
            </a:r>
            <a:r>
              <a:rPr lang="es-ES" baseline="0" dirty="0" smtClean="0"/>
              <a:t>2017-2031</a:t>
            </a:r>
            <a:endParaRPr lang="es-ES" dirty="0"/>
          </a:p>
        </c:rich>
      </c:tx>
      <c:layout/>
    </c:title>
    <c:plotArea>
      <c:layout/>
      <c:lineChart>
        <c:grouping val="standard"/>
        <c:ser>
          <c:idx val="0"/>
          <c:order val="0"/>
          <c:tx>
            <c:strRef>
              <c:f>'tabla-0'!$B$8</c:f>
              <c:strCache>
                <c:ptCount val="1"/>
                <c:pt idx="0">
                  <c:v>2031</c:v>
                </c:pt>
              </c:strCache>
            </c:strRef>
          </c:tx>
          <c:marker>
            <c:symbol val="none"/>
          </c:marker>
          <c:cat>
            <c:strRef>
              <c:f>'tabla-0'!$A$9:$A$109</c:f>
              <c:strCache>
                <c:ptCount val="101"/>
                <c:pt idx="0">
                  <c:v>    0 años</c:v>
                </c:pt>
                <c:pt idx="1">
                  <c:v>    1 año</c:v>
                </c:pt>
                <c:pt idx="2">
                  <c:v>    2 años</c:v>
                </c:pt>
                <c:pt idx="3">
                  <c:v>    3 años</c:v>
                </c:pt>
                <c:pt idx="4">
                  <c:v>    4 años</c:v>
                </c:pt>
                <c:pt idx="5">
                  <c:v>    5 años</c:v>
                </c:pt>
                <c:pt idx="6">
                  <c:v>    6 años</c:v>
                </c:pt>
                <c:pt idx="7">
                  <c:v>    7 años</c:v>
                </c:pt>
                <c:pt idx="8">
                  <c:v>    8 años</c:v>
                </c:pt>
                <c:pt idx="9">
                  <c:v>    9 años</c:v>
                </c:pt>
                <c:pt idx="10">
                  <c:v>    10 años</c:v>
                </c:pt>
                <c:pt idx="11">
                  <c:v>    11 años</c:v>
                </c:pt>
                <c:pt idx="12">
                  <c:v>    12 años</c:v>
                </c:pt>
                <c:pt idx="13">
                  <c:v>    13 años</c:v>
                </c:pt>
                <c:pt idx="14">
                  <c:v>    14 años</c:v>
                </c:pt>
                <c:pt idx="15">
                  <c:v>    15 años</c:v>
                </c:pt>
                <c:pt idx="16">
                  <c:v>    16 años</c:v>
                </c:pt>
                <c:pt idx="17">
                  <c:v>    17 años</c:v>
                </c:pt>
                <c:pt idx="18">
                  <c:v>    18 años</c:v>
                </c:pt>
                <c:pt idx="19">
                  <c:v>    19 años</c:v>
                </c:pt>
                <c:pt idx="20">
                  <c:v>    20 años</c:v>
                </c:pt>
                <c:pt idx="21">
                  <c:v>    21 años</c:v>
                </c:pt>
                <c:pt idx="22">
                  <c:v>    22 años</c:v>
                </c:pt>
                <c:pt idx="23">
                  <c:v>    23 años</c:v>
                </c:pt>
                <c:pt idx="24">
                  <c:v>    24 años</c:v>
                </c:pt>
                <c:pt idx="25">
                  <c:v>    25 años</c:v>
                </c:pt>
                <c:pt idx="26">
                  <c:v>    26 años</c:v>
                </c:pt>
                <c:pt idx="27">
                  <c:v>    27 años</c:v>
                </c:pt>
                <c:pt idx="28">
                  <c:v>    28 años</c:v>
                </c:pt>
                <c:pt idx="29">
                  <c:v>    29 años</c:v>
                </c:pt>
                <c:pt idx="30">
                  <c:v>    30 años</c:v>
                </c:pt>
                <c:pt idx="31">
                  <c:v>    31 años</c:v>
                </c:pt>
                <c:pt idx="32">
                  <c:v>    32 años</c:v>
                </c:pt>
                <c:pt idx="33">
                  <c:v>    33 años</c:v>
                </c:pt>
                <c:pt idx="34">
                  <c:v>    34 años</c:v>
                </c:pt>
                <c:pt idx="35">
                  <c:v>    35 años</c:v>
                </c:pt>
                <c:pt idx="36">
                  <c:v>    36 años</c:v>
                </c:pt>
                <c:pt idx="37">
                  <c:v>    37 años</c:v>
                </c:pt>
                <c:pt idx="38">
                  <c:v>    38 años</c:v>
                </c:pt>
                <c:pt idx="39">
                  <c:v>    39 años</c:v>
                </c:pt>
                <c:pt idx="40">
                  <c:v>    40 años</c:v>
                </c:pt>
                <c:pt idx="41">
                  <c:v>    41 años</c:v>
                </c:pt>
                <c:pt idx="42">
                  <c:v>    42 años</c:v>
                </c:pt>
                <c:pt idx="43">
                  <c:v>    43 años</c:v>
                </c:pt>
                <c:pt idx="44">
                  <c:v>    44 años</c:v>
                </c:pt>
                <c:pt idx="45">
                  <c:v>    45 años</c:v>
                </c:pt>
                <c:pt idx="46">
                  <c:v>    46 años</c:v>
                </c:pt>
                <c:pt idx="47">
                  <c:v>    47 años</c:v>
                </c:pt>
                <c:pt idx="48">
                  <c:v>    48 años</c:v>
                </c:pt>
                <c:pt idx="49">
                  <c:v>    49 años</c:v>
                </c:pt>
                <c:pt idx="50">
                  <c:v>    50 años</c:v>
                </c:pt>
                <c:pt idx="51">
                  <c:v>    51 años</c:v>
                </c:pt>
                <c:pt idx="52">
                  <c:v>    52 años</c:v>
                </c:pt>
                <c:pt idx="53">
                  <c:v>    53 años</c:v>
                </c:pt>
                <c:pt idx="54">
                  <c:v>    54 años</c:v>
                </c:pt>
                <c:pt idx="55">
                  <c:v>    55 años</c:v>
                </c:pt>
                <c:pt idx="56">
                  <c:v>    56 años</c:v>
                </c:pt>
                <c:pt idx="57">
                  <c:v>    57 años</c:v>
                </c:pt>
                <c:pt idx="58">
                  <c:v>    58 años</c:v>
                </c:pt>
                <c:pt idx="59">
                  <c:v>    59 años</c:v>
                </c:pt>
                <c:pt idx="60">
                  <c:v>    60 años</c:v>
                </c:pt>
                <c:pt idx="61">
                  <c:v>    61 años</c:v>
                </c:pt>
                <c:pt idx="62">
                  <c:v>    62 años</c:v>
                </c:pt>
                <c:pt idx="63">
                  <c:v>    63 años</c:v>
                </c:pt>
                <c:pt idx="64">
                  <c:v>    64 años</c:v>
                </c:pt>
                <c:pt idx="65">
                  <c:v>    65 años</c:v>
                </c:pt>
                <c:pt idx="66">
                  <c:v>    66 años</c:v>
                </c:pt>
                <c:pt idx="67">
                  <c:v>    67 años</c:v>
                </c:pt>
                <c:pt idx="68">
                  <c:v>    68 años</c:v>
                </c:pt>
                <c:pt idx="69">
                  <c:v>    69 años</c:v>
                </c:pt>
                <c:pt idx="70">
                  <c:v>    70 años</c:v>
                </c:pt>
                <c:pt idx="71">
                  <c:v>    71 años</c:v>
                </c:pt>
                <c:pt idx="72">
                  <c:v>    72 años</c:v>
                </c:pt>
                <c:pt idx="73">
                  <c:v>    73 años</c:v>
                </c:pt>
                <c:pt idx="74">
                  <c:v>    74 años</c:v>
                </c:pt>
                <c:pt idx="75">
                  <c:v>    75 años</c:v>
                </c:pt>
                <c:pt idx="76">
                  <c:v>    76 años</c:v>
                </c:pt>
                <c:pt idx="77">
                  <c:v>    77 años</c:v>
                </c:pt>
                <c:pt idx="78">
                  <c:v>    78 años</c:v>
                </c:pt>
                <c:pt idx="79">
                  <c:v>    79 años</c:v>
                </c:pt>
                <c:pt idx="80">
                  <c:v>    80 años</c:v>
                </c:pt>
                <c:pt idx="81">
                  <c:v>    81 años</c:v>
                </c:pt>
                <c:pt idx="82">
                  <c:v>    82 años</c:v>
                </c:pt>
                <c:pt idx="83">
                  <c:v>    83 años</c:v>
                </c:pt>
                <c:pt idx="84">
                  <c:v>    84 años</c:v>
                </c:pt>
                <c:pt idx="85">
                  <c:v>    85 años</c:v>
                </c:pt>
                <c:pt idx="86">
                  <c:v>    86 años</c:v>
                </c:pt>
                <c:pt idx="87">
                  <c:v>    87 años</c:v>
                </c:pt>
                <c:pt idx="88">
                  <c:v>    88 años</c:v>
                </c:pt>
                <c:pt idx="89">
                  <c:v>    89 años</c:v>
                </c:pt>
                <c:pt idx="90">
                  <c:v>    90 años</c:v>
                </c:pt>
                <c:pt idx="91">
                  <c:v>    91 años</c:v>
                </c:pt>
                <c:pt idx="92">
                  <c:v>    92 años</c:v>
                </c:pt>
                <c:pt idx="93">
                  <c:v>    93 años</c:v>
                </c:pt>
                <c:pt idx="94">
                  <c:v>    94 años</c:v>
                </c:pt>
                <c:pt idx="95">
                  <c:v>    95 años</c:v>
                </c:pt>
                <c:pt idx="96">
                  <c:v>    96 años</c:v>
                </c:pt>
                <c:pt idx="97">
                  <c:v>    97 años</c:v>
                </c:pt>
                <c:pt idx="98">
                  <c:v>    98 años</c:v>
                </c:pt>
                <c:pt idx="99">
                  <c:v>    99 años</c:v>
                </c:pt>
                <c:pt idx="100">
                  <c:v>    100 y más años</c:v>
                </c:pt>
              </c:strCache>
            </c:strRef>
          </c:cat>
          <c:val>
            <c:numRef>
              <c:f>'tabla-0'!$B$9:$B$109</c:f>
              <c:numCache>
                <c:formatCode>#,##0</c:formatCode>
                <c:ptCount val="101"/>
                <c:pt idx="0">
                  <c:v>9093</c:v>
                </c:pt>
                <c:pt idx="1">
                  <c:v>9172</c:v>
                </c:pt>
                <c:pt idx="2">
                  <c:v>9258</c:v>
                </c:pt>
                <c:pt idx="3">
                  <c:v>9356</c:v>
                </c:pt>
                <c:pt idx="4">
                  <c:v>9462</c:v>
                </c:pt>
                <c:pt idx="5">
                  <c:v>9578</c:v>
                </c:pt>
                <c:pt idx="6">
                  <c:v>9705</c:v>
                </c:pt>
                <c:pt idx="7">
                  <c:v>9844</c:v>
                </c:pt>
                <c:pt idx="8">
                  <c:v>9996</c:v>
                </c:pt>
                <c:pt idx="9">
                  <c:v>10161</c:v>
                </c:pt>
                <c:pt idx="10">
                  <c:v>10339</c:v>
                </c:pt>
                <c:pt idx="11">
                  <c:v>10527</c:v>
                </c:pt>
                <c:pt idx="12">
                  <c:v>10723</c:v>
                </c:pt>
                <c:pt idx="13">
                  <c:v>10926</c:v>
                </c:pt>
                <c:pt idx="14">
                  <c:v>11134</c:v>
                </c:pt>
                <c:pt idx="15">
                  <c:v>11394</c:v>
                </c:pt>
                <c:pt idx="16">
                  <c:v>11634</c:v>
                </c:pt>
                <c:pt idx="17">
                  <c:v>11557</c:v>
                </c:pt>
                <c:pt idx="18">
                  <c:v>12174</c:v>
                </c:pt>
                <c:pt idx="19">
                  <c:v>12674</c:v>
                </c:pt>
                <c:pt idx="20">
                  <c:v>13204</c:v>
                </c:pt>
                <c:pt idx="21">
                  <c:v>13473</c:v>
                </c:pt>
                <c:pt idx="22">
                  <c:v>14595</c:v>
                </c:pt>
                <c:pt idx="23">
                  <c:v>14384</c:v>
                </c:pt>
                <c:pt idx="24">
                  <c:v>14789</c:v>
                </c:pt>
                <c:pt idx="25">
                  <c:v>14673</c:v>
                </c:pt>
                <c:pt idx="26">
                  <c:v>14962</c:v>
                </c:pt>
                <c:pt idx="27">
                  <c:v>15059</c:v>
                </c:pt>
                <c:pt idx="28">
                  <c:v>15087</c:v>
                </c:pt>
                <c:pt idx="29">
                  <c:v>15083</c:v>
                </c:pt>
                <c:pt idx="30">
                  <c:v>15212</c:v>
                </c:pt>
                <c:pt idx="31">
                  <c:v>14977</c:v>
                </c:pt>
                <c:pt idx="32">
                  <c:v>14697</c:v>
                </c:pt>
                <c:pt idx="33">
                  <c:v>14796</c:v>
                </c:pt>
                <c:pt idx="34">
                  <c:v>14663</c:v>
                </c:pt>
                <c:pt idx="35">
                  <c:v>14724</c:v>
                </c:pt>
                <c:pt idx="36">
                  <c:v>14725</c:v>
                </c:pt>
                <c:pt idx="37">
                  <c:v>14987</c:v>
                </c:pt>
                <c:pt idx="38">
                  <c:v>15566</c:v>
                </c:pt>
                <c:pt idx="39">
                  <c:v>15550</c:v>
                </c:pt>
                <c:pt idx="40">
                  <c:v>15813</c:v>
                </c:pt>
                <c:pt idx="41">
                  <c:v>15977</c:v>
                </c:pt>
                <c:pt idx="42">
                  <c:v>16240</c:v>
                </c:pt>
                <c:pt idx="43">
                  <c:v>16349</c:v>
                </c:pt>
                <c:pt idx="44">
                  <c:v>16686</c:v>
                </c:pt>
                <c:pt idx="45">
                  <c:v>17369</c:v>
                </c:pt>
                <c:pt idx="46">
                  <c:v>17707</c:v>
                </c:pt>
                <c:pt idx="47">
                  <c:v>18152</c:v>
                </c:pt>
                <c:pt idx="48">
                  <c:v>18761</c:v>
                </c:pt>
                <c:pt idx="49">
                  <c:v>19325</c:v>
                </c:pt>
                <c:pt idx="50">
                  <c:v>19935</c:v>
                </c:pt>
                <c:pt idx="51">
                  <c:v>20260</c:v>
                </c:pt>
                <c:pt idx="52">
                  <c:v>20618</c:v>
                </c:pt>
                <c:pt idx="53">
                  <c:v>20477</c:v>
                </c:pt>
                <c:pt idx="54">
                  <c:v>20637</c:v>
                </c:pt>
                <c:pt idx="55">
                  <c:v>20348</c:v>
                </c:pt>
                <c:pt idx="56">
                  <c:v>20203</c:v>
                </c:pt>
                <c:pt idx="57">
                  <c:v>19541</c:v>
                </c:pt>
                <c:pt idx="58">
                  <c:v>19280</c:v>
                </c:pt>
                <c:pt idx="59">
                  <c:v>18836</c:v>
                </c:pt>
                <c:pt idx="60">
                  <c:v>17979</c:v>
                </c:pt>
                <c:pt idx="61">
                  <c:v>17533</c:v>
                </c:pt>
                <c:pt idx="62">
                  <c:v>17009</c:v>
                </c:pt>
                <c:pt idx="63">
                  <c:v>16732</c:v>
                </c:pt>
                <c:pt idx="64">
                  <c:v>16322</c:v>
                </c:pt>
                <c:pt idx="65">
                  <c:v>15962</c:v>
                </c:pt>
                <c:pt idx="66">
                  <c:v>15848</c:v>
                </c:pt>
                <c:pt idx="67">
                  <c:v>14967</c:v>
                </c:pt>
                <c:pt idx="68">
                  <c:v>14077</c:v>
                </c:pt>
                <c:pt idx="69">
                  <c:v>13544</c:v>
                </c:pt>
                <c:pt idx="70">
                  <c:v>13692</c:v>
                </c:pt>
                <c:pt idx="71">
                  <c:v>12777</c:v>
                </c:pt>
                <c:pt idx="72">
                  <c:v>12439</c:v>
                </c:pt>
                <c:pt idx="73">
                  <c:v>11910</c:v>
                </c:pt>
                <c:pt idx="74">
                  <c:v>11059</c:v>
                </c:pt>
                <c:pt idx="75">
                  <c:v>10583</c:v>
                </c:pt>
                <c:pt idx="76">
                  <c:v>10128</c:v>
                </c:pt>
                <c:pt idx="77">
                  <c:v>9722</c:v>
                </c:pt>
                <c:pt idx="78">
                  <c:v>9661</c:v>
                </c:pt>
                <c:pt idx="79">
                  <c:v>8645</c:v>
                </c:pt>
                <c:pt idx="80">
                  <c:v>8129</c:v>
                </c:pt>
                <c:pt idx="81">
                  <c:v>7985</c:v>
                </c:pt>
                <c:pt idx="82">
                  <c:v>8153</c:v>
                </c:pt>
                <c:pt idx="83">
                  <c:v>7046</c:v>
                </c:pt>
                <c:pt idx="84">
                  <c:v>6469</c:v>
                </c:pt>
                <c:pt idx="85">
                  <c:v>5988</c:v>
                </c:pt>
                <c:pt idx="86">
                  <c:v>5403</c:v>
                </c:pt>
                <c:pt idx="87">
                  <c:v>4854</c:v>
                </c:pt>
                <c:pt idx="88">
                  <c:v>3890</c:v>
                </c:pt>
                <c:pt idx="89">
                  <c:v>3099</c:v>
                </c:pt>
                <c:pt idx="90">
                  <c:v>3070</c:v>
                </c:pt>
                <c:pt idx="91">
                  <c:v>2100</c:v>
                </c:pt>
                <c:pt idx="92">
                  <c:v>1810</c:v>
                </c:pt>
                <c:pt idx="93">
                  <c:v>1634</c:v>
                </c:pt>
                <c:pt idx="94">
                  <c:v>1403</c:v>
                </c:pt>
                <c:pt idx="95">
                  <c:v>1144</c:v>
                </c:pt>
                <c:pt idx="96">
                  <c:v>873</c:v>
                </c:pt>
                <c:pt idx="97">
                  <c:v>718</c:v>
                </c:pt>
                <c:pt idx="98">
                  <c:v>531</c:v>
                </c:pt>
                <c:pt idx="99">
                  <c:v>387</c:v>
                </c:pt>
                <c:pt idx="100">
                  <c:v>667</c:v>
                </c:pt>
              </c:numCache>
            </c:numRef>
          </c:val>
        </c:ser>
        <c:ser>
          <c:idx val="1"/>
          <c:order val="1"/>
          <c:tx>
            <c:strRef>
              <c:f>'tabla-0'!$C$8</c:f>
              <c:strCache>
                <c:ptCount val="1"/>
                <c:pt idx="0">
                  <c:v>2017</c:v>
                </c:pt>
              </c:strCache>
            </c:strRef>
          </c:tx>
          <c:marker>
            <c:symbol val="none"/>
          </c:marker>
          <c:cat>
            <c:strRef>
              <c:f>'tabla-0'!$A$9:$A$109</c:f>
              <c:strCache>
                <c:ptCount val="101"/>
                <c:pt idx="0">
                  <c:v>    0 años</c:v>
                </c:pt>
                <c:pt idx="1">
                  <c:v>    1 año</c:v>
                </c:pt>
                <c:pt idx="2">
                  <c:v>    2 años</c:v>
                </c:pt>
                <c:pt idx="3">
                  <c:v>    3 años</c:v>
                </c:pt>
                <c:pt idx="4">
                  <c:v>    4 años</c:v>
                </c:pt>
                <c:pt idx="5">
                  <c:v>    5 años</c:v>
                </c:pt>
                <c:pt idx="6">
                  <c:v>    6 años</c:v>
                </c:pt>
                <c:pt idx="7">
                  <c:v>    7 años</c:v>
                </c:pt>
                <c:pt idx="8">
                  <c:v>    8 años</c:v>
                </c:pt>
                <c:pt idx="9">
                  <c:v>    9 años</c:v>
                </c:pt>
                <c:pt idx="10">
                  <c:v>    10 años</c:v>
                </c:pt>
                <c:pt idx="11">
                  <c:v>    11 años</c:v>
                </c:pt>
                <c:pt idx="12">
                  <c:v>    12 años</c:v>
                </c:pt>
                <c:pt idx="13">
                  <c:v>    13 años</c:v>
                </c:pt>
                <c:pt idx="14">
                  <c:v>    14 años</c:v>
                </c:pt>
                <c:pt idx="15">
                  <c:v>    15 años</c:v>
                </c:pt>
                <c:pt idx="16">
                  <c:v>    16 años</c:v>
                </c:pt>
                <c:pt idx="17">
                  <c:v>    17 años</c:v>
                </c:pt>
                <c:pt idx="18">
                  <c:v>    18 años</c:v>
                </c:pt>
                <c:pt idx="19">
                  <c:v>    19 años</c:v>
                </c:pt>
                <c:pt idx="20">
                  <c:v>    20 años</c:v>
                </c:pt>
                <c:pt idx="21">
                  <c:v>    21 años</c:v>
                </c:pt>
                <c:pt idx="22">
                  <c:v>    22 años</c:v>
                </c:pt>
                <c:pt idx="23">
                  <c:v>    23 años</c:v>
                </c:pt>
                <c:pt idx="24">
                  <c:v>    24 años</c:v>
                </c:pt>
                <c:pt idx="25">
                  <c:v>    25 años</c:v>
                </c:pt>
                <c:pt idx="26">
                  <c:v>    26 años</c:v>
                </c:pt>
                <c:pt idx="27">
                  <c:v>    27 años</c:v>
                </c:pt>
                <c:pt idx="28">
                  <c:v>    28 años</c:v>
                </c:pt>
                <c:pt idx="29">
                  <c:v>    29 años</c:v>
                </c:pt>
                <c:pt idx="30">
                  <c:v>    30 años</c:v>
                </c:pt>
                <c:pt idx="31">
                  <c:v>    31 años</c:v>
                </c:pt>
                <c:pt idx="32">
                  <c:v>    32 años</c:v>
                </c:pt>
                <c:pt idx="33">
                  <c:v>    33 años</c:v>
                </c:pt>
                <c:pt idx="34">
                  <c:v>    34 años</c:v>
                </c:pt>
                <c:pt idx="35">
                  <c:v>    35 años</c:v>
                </c:pt>
                <c:pt idx="36">
                  <c:v>    36 años</c:v>
                </c:pt>
                <c:pt idx="37">
                  <c:v>    37 años</c:v>
                </c:pt>
                <c:pt idx="38">
                  <c:v>    38 años</c:v>
                </c:pt>
                <c:pt idx="39">
                  <c:v>    39 años</c:v>
                </c:pt>
                <c:pt idx="40">
                  <c:v>    40 años</c:v>
                </c:pt>
                <c:pt idx="41">
                  <c:v>    41 años</c:v>
                </c:pt>
                <c:pt idx="42">
                  <c:v>    42 años</c:v>
                </c:pt>
                <c:pt idx="43">
                  <c:v>    43 años</c:v>
                </c:pt>
                <c:pt idx="44">
                  <c:v>    44 años</c:v>
                </c:pt>
                <c:pt idx="45">
                  <c:v>    45 años</c:v>
                </c:pt>
                <c:pt idx="46">
                  <c:v>    46 años</c:v>
                </c:pt>
                <c:pt idx="47">
                  <c:v>    47 años</c:v>
                </c:pt>
                <c:pt idx="48">
                  <c:v>    48 años</c:v>
                </c:pt>
                <c:pt idx="49">
                  <c:v>    49 años</c:v>
                </c:pt>
                <c:pt idx="50">
                  <c:v>    50 años</c:v>
                </c:pt>
                <c:pt idx="51">
                  <c:v>    51 años</c:v>
                </c:pt>
                <c:pt idx="52">
                  <c:v>    52 años</c:v>
                </c:pt>
                <c:pt idx="53">
                  <c:v>    53 años</c:v>
                </c:pt>
                <c:pt idx="54">
                  <c:v>    54 años</c:v>
                </c:pt>
                <c:pt idx="55">
                  <c:v>    55 años</c:v>
                </c:pt>
                <c:pt idx="56">
                  <c:v>    56 años</c:v>
                </c:pt>
                <c:pt idx="57">
                  <c:v>    57 años</c:v>
                </c:pt>
                <c:pt idx="58">
                  <c:v>    58 años</c:v>
                </c:pt>
                <c:pt idx="59">
                  <c:v>    59 años</c:v>
                </c:pt>
                <c:pt idx="60">
                  <c:v>    60 años</c:v>
                </c:pt>
                <c:pt idx="61">
                  <c:v>    61 años</c:v>
                </c:pt>
                <c:pt idx="62">
                  <c:v>    62 años</c:v>
                </c:pt>
                <c:pt idx="63">
                  <c:v>    63 años</c:v>
                </c:pt>
                <c:pt idx="64">
                  <c:v>    64 años</c:v>
                </c:pt>
                <c:pt idx="65">
                  <c:v>    65 años</c:v>
                </c:pt>
                <c:pt idx="66">
                  <c:v>    66 años</c:v>
                </c:pt>
                <c:pt idx="67">
                  <c:v>    67 años</c:v>
                </c:pt>
                <c:pt idx="68">
                  <c:v>    68 años</c:v>
                </c:pt>
                <c:pt idx="69">
                  <c:v>    69 años</c:v>
                </c:pt>
                <c:pt idx="70">
                  <c:v>    70 años</c:v>
                </c:pt>
                <c:pt idx="71">
                  <c:v>    71 años</c:v>
                </c:pt>
                <c:pt idx="72">
                  <c:v>    72 años</c:v>
                </c:pt>
                <c:pt idx="73">
                  <c:v>    73 años</c:v>
                </c:pt>
                <c:pt idx="74">
                  <c:v>    74 años</c:v>
                </c:pt>
                <c:pt idx="75">
                  <c:v>    75 años</c:v>
                </c:pt>
                <c:pt idx="76">
                  <c:v>    76 años</c:v>
                </c:pt>
                <c:pt idx="77">
                  <c:v>    77 años</c:v>
                </c:pt>
                <c:pt idx="78">
                  <c:v>    78 años</c:v>
                </c:pt>
                <c:pt idx="79">
                  <c:v>    79 años</c:v>
                </c:pt>
                <c:pt idx="80">
                  <c:v>    80 años</c:v>
                </c:pt>
                <c:pt idx="81">
                  <c:v>    81 años</c:v>
                </c:pt>
                <c:pt idx="82">
                  <c:v>    82 años</c:v>
                </c:pt>
                <c:pt idx="83">
                  <c:v>    83 años</c:v>
                </c:pt>
                <c:pt idx="84">
                  <c:v>    84 años</c:v>
                </c:pt>
                <c:pt idx="85">
                  <c:v>    85 años</c:v>
                </c:pt>
                <c:pt idx="86">
                  <c:v>    86 años</c:v>
                </c:pt>
                <c:pt idx="87">
                  <c:v>    87 años</c:v>
                </c:pt>
                <c:pt idx="88">
                  <c:v>    88 años</c:v>
                </c:pt>
                <c:pt idx="89">
                  <c:v>    89 años</c:v>
                </c:pt>
                <c:pt idx="90">
                  <c:v>    90 años</c:v>
                </c:pt>
                <c:pt idx="91">
                  <c:v>    91 años</c:v>
                </c:pt>
                <c:pt idx="92">
                  <c:v>    92 años</c:v>
                </c:pt>
                <c:pt idx="93">
                  <c:v>    93 años</c:v>
                </c:pt>
                <c:pt idx="94">
                  <c:v>    94 años</c:v>
                </c:pt>
                <c:pt idx="95">
                  <c:v>    95 años</c:v>
                </c:pt>
                <c:pt idx="96">
                  <c:v>    96 años</c:v>
                </c:pt>
                <c:pt idx="97">
                  <c:v>    97 años</c:v>
                </c:pt>
                <c:pt idx="98">
                  <c:v>    98 años</c:v>
                </c:pt>
                <c:pt idx="99">
                  <c:v>    99 años</c:v>
                </c:pt>
                <c:pt idx="100">
                  <c:v>    100 y más años</c:v>
                </c:pt>
              </c:strCache>
            </c:strRef>
          </c:cat>
          <c:val>
            <c:numRef>
              <c:f>'tabla-0'!$C$9:$C$109</c:f>
              <c:numCache>
                <c:formatCode>#,##0</c:formatCode>
                <c:ptCount val="101"/>
                <c:pt idx="0">
                  <c:v>10405</c:v>
                </c:pt>
                <c:pt idx="1">
                  <c:v>10717</c:v>
                </c:pt>
                <c:pt idx="2">
                  <c:v>10955</c:v>
                </c:pt>
                <c:pt idx="3">
                  <c:v>10826</c:v>
                </c:pt>
                <c:pt idx="4">
                  <c:v>11392</c:v>
                </c:pt>
                <c:pt idx="5">
                  <c:v>11686</c:v>
                </c:pt>
                <c:pt idx="6">
                  <c:v>12098</c:v>
                </c:pt>
                <c:pt idx="7">
                  <c:v>12047</c:v>
                </c:pt>
                <c:pt idx="8">
                  <c:v>12892</c:v>
                </c:pt>
                <c:pt idx="9">
                  <c:v>12263</c:v>
                </c:pt>
                <c:pt idx="10">
                  <c:v>12322</c:v>
                </c:pt>
                <c:pt idx="11">
                  <c:v>11782</c:v>
                </c:pt>
                <c:pt idx="12">
                  <c:v>11754</c:v>
                </c:pt>
                <c:pt idx="13">
                  <c:v>11516</c:v>
                </c:pt>
                <c:pt idx="14">
                  <c:v>11381</c:v>
                </c:pt>
                <c:pt idx="15">
                  <c:v>11149</c:v>
                </c:pt>
                <c:pt idx="16">
                  <c:v>11146</c:v>
                </c:pt>
                <c:pt idx="17">
                  <c:v>10847</c:v>
                </c:pt>
                <c:pt idx="18">
                  <c:v>10549</c:v>
                </c:pt>
                <c:pt idx="19">
                  <c:v>10698</c:v>
                </c:pt>
                <c:pt idx="20">
                  <c:v>10667</c:v>
                </c:pt>
                <c:pt idx="21">
                  <c:v>10996</c:v>
                </c:pt>
                <c:pt idx="22">
                  <c:v>11191</c:v>
                </c:pt>
                <c:pt idx="23">
                  <c:v>11645</c:v>
                </c:pt>
                <c:pt idx="24">
                  <c:v>12632</c:v>
                </c:pt>
                <c:pt idx="25">
                  <c:v>12988</c:v>
                </c:pt>
                <c:pt idx="26">
                  <c:v>13680</c:v>
                </c:pt>
                <c:pt idx="27">
                  <c:v>14157</c:v>
                </c:pt>
                <c:pt idx="28">
                  <c:v>14821</c:v>
                </c:pt>
                <c:pt idx="29">
                  <c:v>15177</c:v>
                </c:pt>
                <c:pt idx="30">
                  <c:v>15830</c:v>
                </c:pt>
                <c:pt idx="31">
                  <c:v>16913</c:v>
                </c:pt>
                <c:pt idx="32">
                  <c:v>17333</c:v>
                </c:pt>
                <c:pt idx="33">
                  <c:v>18069</c:v>
                </c:pt>
                <c:pt idx="34">
                  <c:v>18857</c:v>
                </c:pt>
                <c:pt idx="35">
                  <c:v>19547</c:v>
                </c:pt>
                <c:pt idx="36">
                  <c:v>20364</c:v>
                </c:pt>
                <c:pt idx="37">
                  <c:v>20780</c:v>
                </c:pt>
                <c:pt idx="38">
                  <c:v>21257</c:v>
                </c:pt>
                <c:pt idx="39">
                  <c:v>21094</c:v>
                </c:pt>
                <c:pt idx="40">
                  <c:v>21468</c:v>
                </c:pt>
                <c:pt idx="41">
                  <c:v>21212</c:v>
                </c:pt>
                <c:pt idx="42">
                  <c:v>21201</c:v>
                </c:pt>
                <c:pt idx="43">
                  <c:v>20559</c:v>
                </c:pt>
                <c:pt idx="44">
                  <c:v>20400</c:v>
                </c:pt>
                <c:pt idx="45">
                  <c:v>20041</c:v>
                </c:pt>
                <c:pt idx="46">
                  <c:v>19170</c:v>
                </c:pt>
                <c:pt idx="47">
                  <c:v>18778</c:v>
                </c:pt>
                <c:pt idx="48">
                  <c:v>18299</c:v>
                </c:pt>
                <c:pt idx="49">
                  <c:v>18054</c:v>
                </c:pt>
                <c:pt idx="50">
                  <c:v>17728</c:v>
                </c:pt>
                <c:pt idx="51">
                  <c:v>17454</c:v>
                </c:pt>
                <c:pt idx="52">
                  <c:v>17399</c:v>
                </c:pt>
                <c:pt idx="53">
                  <c:v>16554</c:v>
                </c:pt>
                <c:pt idx="54">
                  <c:v>15594</c:v>
                </c:pt>
                <c:pt idx="55">
                  <c:v>15042</c:v>
                </c:pt>
                <c:pt idx="56">
                  <c:v>15415</c:v>
                </c:pt>
                <c:pt idx="57">
                  <c:v>14401</c:v>
                </c:pt>
                <c:pt idx="58">
                  <c:v>14147</c:v>
                </c:pt>
                <c:pt idx="59">
                  <c:v>13664</c:v>
                </c:pt>
                <c:pt idx="60">
                  <c:v>12816</c:v>
                </c:pt>
                <c:pt idx="61">
                  <c:v>12371</c:v>
                </c:pt>
                <c:pt idx="62">
                  <c:v>12048</c:v>
                </c:pt>
                <c:pt idx="63">
                  <c:v>11755</c:v>
                </c:pt>
                <c:pt idx="64">
                  <c:v>11963</c:v>
                </c:pt>
                <c:pt idx="65">
                  <c:v>10898</c:v>
                </c:pt>
                <c:pt idx="66">
                  <c:v>10500</c:v>
                </c:pt>
                <c:pt idx="67">
                  <c:v>10616</c:v>
                </c:pt>
                <c:pt idx="68">
                  <c:v>11216</c:v>
                </c:pt>
                <c:pt idx="69">
                  <c:v>10061</c:v>
                </c:pt>
                <c:pt idx="70">
                  <c:v>9686</c:v>
                </c:pt>
                <c:pt idx="71">
                  <c:v>9386</c:v>
                </c:pt>
                <c:pt idx="72">
                  <c:v>9015</c:v>
                </c:pt>
                <c:pt idx="73">
                  <c:v>8663</c:v>
                </c:pt>
                <c:pt idx="74">
                  <c:v>7599</c:v>
                </c:pt>
                <c:pt idx="75">
                  <c:v>6621</c:v>
                </c:pt>
                <c:pt idx="76">
                  <c:v>7272</c:v>
                </c:pt>
                <c:pt idx="77">
                  <c:v>5623</c:v>
                </c:pt>
                <c:pt idx="78">
                  <c:v>5475</c:v>
                </c:pt>
                <c:pt idx="79">
                  <c:v>5763</c:v>
                </c:pt>
                <c:pt idx="80">
                  <c:v>5791</c:v>
                </c:pt>
                <c:pt idx="81">
                  <c:v>5569</c:v>
                </c:pt>
                <c:pt idx="82">
                  <c:v>5111</c:v>
                </c:pt>
                <c:pt idx="83">
                  <c:v>4999</c:v>
                </c:pt>
                <c:pt idx="84">
                  <c:v>4475</c:v>
                </c:pt>
                <c:pt idx="85">
                  <c:v>3935</c:v>
                </c:pt>
                <c:pt idx="86">
                  <c:v>3623</c:v>
                </c:pt>
                <c:pt idx="87">
                  <c:v>3146</c:v>
                </c:pt>
                <c:pt idx="88">
                  <c:v>2719</c:v>
                </c:pt>
                <c:pt idx="89">
                  <c:v>2336</c:v>
                </c:pt>
                <c:pt idx="90">
                  <c:v>2065</c:v>
                </c:pt>
                <c:pt idx="91">
                  <c:v>1557</c:v>
                </c:pt>
                <c:pt idx="92">
                  <c:v>1310</c:v>
                </c:pt>
                <c:pt idx="93">
                  <c:v>1057</c:v>
                </c:pt>
                <c:pt idx="94">
                  <c:v>820</c:v>
                </c:pt>
                <c:pt idx="95">
                  <c:v>606</c:v>
                </c:pt>
                <c:pt idx="96">
                  <c:v>450</c:v>
                </c:pt>
                <c:pt idx="97">
                  <c:v>288</c:v>
                </c:pt>
                <c:pt idx="98">
                  <c:v>221</c:v>
                </c:pt>
                <c:pt idx="99">
                  <c:v>141</c:v>
                </c:pt>
                <c:pt idx="100">
                  <c:v>288</c:v>
                </c:pt>
              </c:numCache>
            </c:numRef>
          </c:val>
        </c:ser>
        <c:marker val="1"/>
        <c:axId val="47241472"/>
        <c:axId val="47595520"/>
      </c:lineChart>
      <c:catAx>
        <c:axId val="47241472"/>
        <c:scaling>
          <c:orientation val="minMax"/>
        </c:scaling>
        <c:axPos val="b"/>
        <c:tickLblPos val="nextTo"/>
        <c:crossAx val="47595520"/>
        <c:crosses val="autoZero"/>
        <c:auto val="1"/>
        <c:lblAlgn val="ctr"/>
        <c:lblOffset val="100"/>
      </c:catAx>
      <c:valAx>
        <c:axId val="47595520"/>
        <c:scaling>
          <c:orientation val="minMax"/>
        </c:scaling>
        <c:axPos val="l"/>
        <c:majorGridlines/>
        <c:numFmt formatCode="#,##0" sourceLinked="1"/>
        <c:tickLblPos val="nextTo"/>
        <c:crossAx val="47241472"/>
        <c:crosses val="autoZero"/>
        <c:crossBetween val="between"/>
      </c:valAx>
    </c:plotArea>
    <c:legend>
      <c:legendPos val="r"/>
      <c:layout/>
    </c:legend>
    <c:plotVisOnly val="1"/>
  </c:chart>
  <c:externalData r:id="rId1"/>
  <c:userShapes r:id="rId2"/>
</c:chartSpace>
</file>

<file path=ppt/charts/chart20.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lang="es-ES_tradnl" sz="1400" b="0">
                <a:solidFill>
                  <a:schemeClr val="tx2"/>
                </a:solidFill>
              </a:defRPr>
            </a:pPr>
            <a:r>
              <a:rPr lang="en-US" sz="1400" b="0" dirty="0">
                <a:solidFill>
                  <a:schemeClr val="tx2"/>
                </a:solidFill>
              </a:rPr>
              <a:t>% </a:t>
            </a:r>
            <a:r>
              <a:rPr lang="en-US" sz="1400" b="0" dirty="0" err="1">
                <a:solidFill>
                  <a:schemeClr val="tx2"/>
                </a:solidFill>
              </a:rPr>
              <a:t>dificultad</a:t>
            </a:r>
            <a:r>
              <a:rPr lang="en-US" sz="1400" b="0" dirty="0">
                <a:solidFill>
                  <a:schemeClr val="tx2"/>
                </a:solidFill>
              </a:rPr>
              <a:t> </a:t>
            </a:r>
            <a:r>
              <a:rPr lang="en-US" sz="1400" b="0" dirty="0" err="1">
                <a:solidFill>
                  <a:schemeClr val="tx2"/>
                </a:solidFill>
              </a:rPr>
              <a:t>para</a:t>
            </a:r>
            <a:r>
              <a:rPr lang="en-US" sz="1400" b="0" dirty="0">
                <a:solidFill>
                  <a:schemeClr val="tx2"/>
                </a:solidFill>
              </a:rPr>
              <a:t> </a:t>
            </a:r>
            <a:r>
              <a:rPr lang="en-US" sz="1400" b="0" dirty="0" err="1">
                <a:solidFill>
                  <a:schemeClr val="tx2"/>
                </a:solidFill>
              </a:rPr>
              <a:t>llegar</a:t>
            </a:r>
            <a:r>
              <a:rPr lang="en-US" sz="1400" b="0" dirty="0">
                <a:solidFill>
                  <a:schemeClr val="tx2"/>
                </a:solidFill>
              </a:rPr>
              <a:t> a fin de </a:t>
            </a:r>
            <a:r>
              <a:rPr lang="en-US" sz="1400" b="0" dirty="0" err="1">
                <a:solidFill>
                  <a:schemeClr val="tx2"/>
                </a:solidFill>
              </a:rPr>
              <a:t>mes</a:t>
            </a:r>
            <a:r>
              <a:rPr lang="en-US" sz="1400" b="0" dirty="0">
                <a:solidFill>
                  <a:schemeClr val="tx2"/>
                </a:solidFill>
              </a:rPr>
              <a:t> en Baleares </a:t>
            </a:r>
          </a:p>
        </c:rich>
      </c:tx>
      <c:layout>
        <c:manualLayout>
          <c:xMode val="edge"/>
          <c:yMode val="edge"/>
          <c:x val="0.12408964485823683"/>
          <c:y val="6.0519670977899023E-2"/>
        </c:manualLayout>
      </c:layout>
    </c:title>
    <c:view3D>
      <c:rAngAx val="1"/>
    </c:view3D>
    <c:plotArea>
      <c:layout/>
      <c:bar3DChart>
        <c:barDir val="col"/>
        <c:grouping val="clustered"/>
        <c:ser>
          <c:idx val="1"/>
          <c:order val="1"/>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multiLvlStrRef>
              <c:f>'C:\Documents and Settings\u04016\Configuración local\Archivos temporales de Internet\Content.IE5\118M2HIT\[pcaxis-455305819[1].xls]pcaxis'!$A$10:$A$15</c:f>
            </c:multiLvlStrRef>
          </c:cat>
          <c:val>
            <c:numRef>
              <c:f>'C:\Documents and Settings\u04016\Configuración local\Archivos temporales de Internet\Content.IE5\118M2HIT\[pcaxis-455305819[1].xls]pcaxis'!$B$10:$B$15</c:f>
            </c:numRef>
          </c:val>
          <c:extLst xmlns:c16r2="http://schemas.microsoft.com/office/drawing/2015/06/chart">
            <c:ext xmlns:c16="http://schemas.microsoft.com/office/drawing/2014/chart" uri="{C3380CC4-5D6E-409C-BE32-E72D297353CC}">
              <c16:uniqueId val="{00000000-E334-4407-871D-1E2427564BB0}"/>
            </c:ext>
          </c:extLst>
        </c:ser>
        <c:ser>
          <c:idx val="0"/>
          <c:order val="0"/>
          <c:tx>
            <c:strRef>
              <c:f>[1]pcaxis!$B$8</c:f>
              <c:strCache>
                <c:ptCount val="1"/>
                <c:pt idx="0">
                  <c:v>Balears, Illes</c:v>
                </c:pt>
              </c:strCache>
            </c:strRef>
          </c:tx>
          <c:dLbls>
            <c:spPr>
              <a:noFill/>
              <a:ln>
                <a:noFill/>
              </a:ln>
              <a:effectLst/>
            </c:spPr>
            <c:txPr>
              <a:bodyPr/>
              <a:lstStyle/>
              <a:p>
                <a:pPr>
                  <a:defRPr lang="es-ES_tradnl" sz="2000" b="1"/>
                </a:pPr>
                <a:endParaRPr lang="es-ES"/>
              </a:p>
            </c:txPr>
            <c:showVal val="1"/>
            <c:extLst xmlns:c16r2="http://schemas.microsoft.com/office/drawing/2015/06/chart">
              <c:ext xmlns:c15="http://schemas.microsoft.com/office/drawing/2012/chart" uri="{CE6537A1-D6FC-4f65-9D91-7224C49458BB}">
                <c15:showLeaderLines val="0"/>
              </c:ext>
            </c:extLst>
          </c:dLbls>
          <c:cat>
            <c:strRef>
              <c:f>[1]pcaxis!$A$9:$A$14</c:f>
              <c:strCache>
                <c:ptCount val="6"/>
                <c:pt idx="0">
                  <c:v>Con mucha dificultad</c:v>
                </c:pt>
                <c:pt idx="1">
                  <c:v>Con dificultad</c:v>
                </c:pt>
                <c:pt idx="2">
                  <c:v>Con cierta dificultad</c:v>
                </c:pt>
                <c:pt idx="3">
                  <c:v>Con cierta facilidad</c:v>
                </c:pt>
                <c:pt idx="4">
                  <c:v>Con facilidad</c:v>
                </c:pt>
                <c:pt idx="5">
                  <c:v>Con mucha facilidad</c:v>
                </c:pt>
              </c:strCache>
            </c:strRef>
          </c:cat>
          <c:val>
            <c:numRef>
              <c:f>[1]pcaxis!$B$9:$B$14</c:f>
              <c:numCache>
                <c:formatCode>General</c:formatCode>
                <c:ptCount val="6"/>
                <c:pt idx="0">
                  <c:v>12.8</c:v>
                </c:pt>
                <c:pt idx="1">
                  <c:v>18.3</c:v>
                </c:pt>
                <c:pt idx="2">
                  <c:v>24.4</c:v>
                </c:pt>
                <c:pt idx="3">
                  <c:v>26.6</c:v>
                </c:pt>
                <c:pt idx="4">
                  <c:v>17</c:v>
                </c:pt>
                <c:pt idx="5">
                  <c:v>1</c:v>
                </c:pt>
              </c:numCache>
            </c:numRef>
          </c:val>
          <c:extLst xmlns:c16r2="http://schemas.microsoft.com/office/drawing/2015/06/chart">
            <c:ext xmlns:c16="http://schemas.microsoft.com/office/drawing/2014/chart" uri="{C3380CC4-5D6E-409C-BE32-E72D297353CC}">
              <c16:uniqueId val="{00000001-E334-4407-871D-1E2427564BB0}"/>
            </c:ext>
          </c:extLst>
        </c:ser>
        <c:dLbls>
          <c:showVal val="1"/>
        </c:dLbls>
        <c:gapWidth val="35"/>
        <c:shape val="box"/>
        <c:axId val="63223296"/>
        <c:axId val="63224832"/>
        <c:axId val="0"/>
      </c:bar3DChart>
      <c:catAx>
        <c:axId val="63223296"/>
        <c:scaling>
          <c:orientation val="minMax"/>
        </c:scaling>
        <c:axPos val="b"/>
        <c:numFmt formatCode="General" sourceLinked="0"/>
        <c:tickLblPos val="nextTo"/>
        <c:txPr>
          <a:bodyPr/>
          <a:lstStyle/>
          <a:p>
            <a:pPr>
              <a:defRPr lang="es-ES_tradnl" sz="1200"/>
            </a:pPr>
            <a:endParaRPr lang="es-ES"/>
          </a:p>
        </c:txPr>
        <c:crossAx val="63224832"/>
        <c:crosses val="autoZero"/>
        <c:auto val="1"/>
        <c:lblAlgn val="ctr"/>
        <c:lblOffset val="100"/>
      </c:catAx>
      <c:valAx>
        <c:axId val="63224832"/>
        <c:scaling>
          <c:orientation val="minMax"/>
        </c:scaling>
        <c:delete val="1"/>
        <c:axPos val="l"/>
        <c:majorGridlines/>
        <c:numFmt formatCode="General" sourceLinked="1"/>
        <c:tickLblPos val="none"/>
        <c:crossAx val="63223296"/>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ES"/>
  <c:chart>
    <c:title>
      <c:layout/>
    </c:title>
    <c:plotArea>
      <c:layout/>
      <c:barChart>
        <c:barDir val="col"/>
        <c:grouping val="clustered"/>
        <c:ser>
          <c:idx val="0"/>
          <c:order val="0"/>
          <c:tx>
            <c:strRef>
              <c:f>'tabla-9683'!$D$46</c:f>
              <c:strCache>
                <c:ptCount val="1"/>
                <c:pt idx="0">
                  <c:v>nacimientos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numRef>
              <c:f>'tabla-9683'!$C$47:$C$53</c:f>
              <c:numCache>
                <c:formatCode>General</c:formatCode>
                <c:ptCount val="7"/>
                <c:pt idx="0">
                  <c:v>2010</c:v>
                </c:pt>
                <c:pt idx="1">
                  <c:v>2011</c:v>
                </c:pt>
                <c:pt idx="2">
                  <c:v>2012</c:v>
                </c:pt>
                <c:pt idx="3">
                  <c:v>2013</c:v>
                </c:pt>
                <c:pt idx="4">
                  <c:v>2014</c:v>
                </c:pt>
                <c:pt idx="5">
                  <c:v>2015</c:v>
                </c:pt>
                <c:pt idx="6">
                  <c:v>2016</c:v>
                </c:pt>
              </c:numCache>
            </c:numRef>
          </c:cat>
          <c:val>
            <c:numRef>
              <c:f>'tabla-9683'!$D$47:$D$53</c:f>
              <c:numCache>
                <c:formatCode>General</c:formatCode>
                <c:ptCount val="7"/>
                <c:pt idx="0">
                  <c:v>11967</c:v>
                </c:pt>
                <c:pt idx="1">
                  <c:v>11265</c:v>
                </c:pt>
                <c:pt idx="2">
                  <c:v>11002</c:v>
                </c:pt>
                <c:pt idx="3">
                  <c:v>10532</c:v>
                </c:pt>
                <c:pt idx="4">
                  <c:v>10673</c:v>
                </c:pt>
                <c:pt idx="5">
                  <c:v>10597</c:v>
                </c:pt>
                <c:pt idx="6">
                  <c:v>10616</c:v>
                </c:pt>
              </c:numCache>
            </c:numRef>
          </c:val>
          <c:extLst xmlns:c16r2="http://schemas.microsoft.com/office/drawing/2015/06/chart">
            <c:ext xmlns:c16="http://schemas.microsoft.com/office/drawing/2014/chart" uri="{C3380CC4-5D6E-409C-BE32-E72D297353CC}">
              <c16:uniqueId val="{00000000-5B3F-46D1-B339-A43540BA0A3A}"/>
            </c:ext>
          </c:extLst>
        </c:ser>
        <c:dLbls>
          <c:showVal val="1"/>
        </c:dLbls>
        <c:axId val="47719552"/>
        <c:axId val="47721088"/>
      </c:barChart>
      <c:catAx>
        <c:axId val="47719552"/>
        <c:scaling>
          <c:orientation val="minMax"/>
        </c:scaling>
        <c:axPos val="b"/>
        <c:numFmt formatCode="General" sourceLinked="1"/>
        <c:tickLblPos val="nextTo"/>
        <c:crossAx val="47721088"/>
        <c:crosses val="autoZero"/>
        <c:auto val="1"/>
        <c:lblAlgn val="ctr"/>
        <c:lblOffset val="100"/>
      </c:catAx>
      <c:valAx>
        <c:axId val="47721088"/>
        <c:scaling>
          <c:orientation val="minMax"/>
        </c:scaling>
        <c:axPos val="l"/>
        <c:majorGridlines/>
        <c:numFmt formatCode="General" sourceLinked="1"/>
        <c:tickLblPos val="nextTo"/>
        <c:crossAx val="47719552"/>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chart>
    <c:title>
      <c:tx>
        <c:rich>
          <a:bodyPr/>
          <a:lstStyle/>
          <a:p>
            <a:pPr>
              <a:defRPr/>
            </a:pPr>
            <a:r>
              <a:rPr lang="en-US"/>
              <a:t>Nacidos por cada mil defunciones en Baleares</a:t>
            </a:r>
          </a:p>
        </c:rich>
      </c:tx>
      <c:layout/>
    </c:title>
    <c:plotArea>
      <c:layout/>
      <c:barChart>
        <c:barDir val="col"/>
        <c:grouping val="clustered"/>
        <c:ser>
          <c:idx val="0"/>
          <c:order val="0"/>
          <c:tx>
            <c:strRef>
              <c:f>Hoja1!$D$4</c:f>
              <c:strCache>
                <c:ptCount val="1"/>
              </c:strCache>
            </c:strRef>
          </c:tx>
          <c:spPr>
            <a:solidFill>
              <a:srgbClr val="FF0000"/>
            </a:solidFill>
          </c:spPr>
          <c:cat>
            <c:numRef>
              <c:f>Hoja1!$C$5:$C$11</c:f>
              <c:numCache>
                <c:formatCode>General</c:formatCode>
                <c:ptCount val="7"/>
                <c:pt idx="0">
                  <c:v>2010</c:v>
                </c:pt>
                <c:pt idx="1">
                  <c:v>2011</c:v>
                </c:pt>
                <c:pt idx="2">
                  <c:v>2012</c:v>
                </c:pt>
                <c:pt idx="3">
                  <c:v>2013</c:v>
                </c:pt>
                <c:pt idx="4">
                  <c:v>2014</c:v>
                </c:pt>
                <c:pt idx="5">
                  <c:v>2015</c:v>
                </c:pt>
                <c:pt idx="6">
                  <c:v>2016</c:v>
                </c:pt>
              </c:numCache>
            </c:numRef>
          </c:cat>
          <c:val>
            <c:numRef>
              <c:f>Hoja1!$D$5:$D$11</c:f>
              <c:numCache>
                <c:formatCode>General</c:formatCode>
                <c:ptCount val="7"/>
                <c:pt idx="0">
                  <c:v>1558</c:v>
                </c:pt>
                <c:pt idx="1">
                  <c:v>1469</c:v>
                </c:pt>
                <c:pt idx="2">
                  <c:v>1364</c:v>
                </c:pt>
                <c:pt idx="3">
                  <c:v>1375</c:v>
                </c:pt>
                <c:pt idx="4">
                  <c:v>1360</c:v>
                </c:pt>
                <c:pt idx="5">
                  <c:v>1273</c:v>
                </c:pt>
                <c:pt idx="6">
                  <c:v>1337</c:v>
                </c:pt>
              </c:numCache>
            </c:numRef>
          </c:val>
        </c:ser>
        <c:dLbls>
          <c:showVal val="1"/>
        </c:dLbls>
        <c:axId val="47737856"/>
        <c:axId val="47743744"/>
      </c:barChart>
      <c:catAx>
        <c:axId val="47737856"/>
        <c:scaling>
          <c:orientation val="minMax"/>
        </c:scaling>
        <c:axPos val="b"/>
        <c:numFmt formatCode="General" sourceLinked="1"/>
        <c:tickLblPos val="nextTo"/>
        <c:crossAx val="47743744"/>
        <c:crosses val="autoZero"/>
        <c:auto val="1"/>
        <c:lblAlgn val="ctr"/>
        <c:lblOffset val="100"/>
      </c:catAx>
      <c:valAx>
        <c:axId val="47743744"/>
        <c:scaling>
          <c:orientation val="minMax"/>
        </c:scaling>
        <c:axPos val="l"/>
        <c:majorGridlines/>
        <c:numFmt formatCode="General" sourceLinked="1"/>
        <c:tickLblPos val="nextTo"/>
        <c:crossAx val="4773785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Tasa</a:t>
            </a:r>
            <a:r>
              <a:rPr lang="es-ES" baseline="0"/>
              <a:t> global de fecundidad</a:t>
            </a:r>
            <a:endParaRPr lang="es-ES"/>
          </a:p>
        </c:rich>
      </c:tx>
      <c:layout/>
    </c:title>
    <c:plotArea>
      <c:layout/>
      <c:barChart>
        <c:barDir val="col"/>
        <c:grouping val="clustered"/>
        <c:ser>
          <c:idx val="0"/>
          <c:order val="0"/>
          <c:tx>
            <c:strRef>
              <c:f>'tabla-1443'!$A$24</c:f>
              <c:strCache>
                <c:ptCount val="1"/>
                <c:pt idx="0">
                  <c:v>España</c:v>
                </c:pt>
              </c:strCache>
            </c:strRef>
          </c:tx>
          <c:cat>
            <c:strRef>
              <c:f>'tabla-1443'!$B$23:$H$23</c:f>
              <c:strCache>
                <c:ptCount val="7"/>
                <c:pt idx="0">
                  <c:v>2010</c:v>
                </c:pt>
                <c:pt idx="1">
                  <c:v>2011</c:v>
                </c:pt>
                <c:pt idx="2">
                  <c:v>2012</c:v>
                </c:pt>
                <c:pt idx="3">
                  <c:v>2013</c:v>
                </c:pt>
                <c:pt idx="4">
                  <c:v>2014</c:v>
                </c:pt>
                <c:pt idx="5">
                  <c:v>2015</c:v>
                </c:pt>
                <c:pt idx="6">
                  <c:v>2016</c:v>
                </c:pt>
              </c:strCache>
            </c:strRef>
          </c:cat>
          <c:val>
            <c:numRef>
              <c:f>'tabla-1443'!$B$24:$H$24</c:f>
              <c:numCache>
                <c:formatCode>#,##0.0</c:formatCode>
                <c:ptCount val="7"/>
                <c:pt idx="0">
                  <c:v>42.189506000000002</c:v>
                </c:pt>
                <c:pt idx="1">
                  <c:v>41.256222000000001</c:v>
                </c:pt>
                <c:pt idx="2">
                  <c:v>40.180580999999997</c:v>
                </c:pt>
                <c:pt idx="3">
                  <c:v>38.294867000000004</c:v>
                </c:pt>
                <c:pt idx="4">
                  <c:v>39.140915</c:v>
                </c:pt>
                <c:pt idx="5">
                  <c:v>38.999108</c:v>
                </c:pt>
                <c:pt idx="6">
                  <c:v>38.531478</c:v>
                </c:pt>
              </c:numCache>
            </c:numRef>
          </c:val>
        </c:ser>
        <c:ser>
          <c:idx val="1"/>
          <c:order val="1"/>
          <c:tx>
            <c:strRef>
              <c:f>'tabla-1443'!$A$25</c:f>
              <c:strCache>
                <c:ptCount val="1"/>
                <c:pt idx="0">
                  <c:v>Illes Balears</c:v>
                </c:pt>
              </c:strCache>
            </c:strRef>
          </c:tx>
          <c:cat>
            <c:strRef>
              <c:f>'tabla-1443'!$B$23:$H$23</c:f>
              <c:strCache>
                <c:ptCount val="7"/>
                <c:pt idx="0">
                  <c:v>2010</c:v>
                </c:pt>
                <c:pt idx="1">
                  <c:v>2011</c:v>
                </c:pt>
                <c:pt idx="2">
                  <c:v>2012</c:v>
                </c:pt>
                <c:pt idx="3">
                  <c:v>2013</c:v>
                </c:pt>
                <c:pt idx="4">
                  <c:v>2014</c:v>
                </c:pt>
                <c:pt idx="5">
                  <c:v>2015</c:v>
                </c:pt>
                <c:pt idx="6">
                  <c:v>2016</c:v>
                </c:pt>
              </c:strCache>
            </c:strRef>
          </c:cat>
          <c:val>
            <c:numRef>
              <c:f>'tabla-1443'!$B$25:$H$25</c:f>
              <c:numCache>
                <c:formatCode>#,##0.0</c:formatCode>
                <c:ptCount val="7"/>
                <c:pt idx="0">
                  <c:v>42.356445999999998</c:v>
                </c:pt>
                <c:pt idx="1">
                  <c:v>39.976644</c:v>
                </c:pt>
                <c:pt idx="2">
                  <c:v>39.047600000000003</c:v>
                </c:pt>
                <c:pt idx="3">
                  <c:v>37.400635000000001</c:v>
                </c:pt>
                <c:pt idx="4">
                  <c:v>37.989949000000003</c:v>
                </c:pt>
                <c:pt idx="5">
                  <c:v>37.730913000000001</c:v>
                </c:pt>
                <c:pt idx="6">
                  <c:v>37.637377000000001</c:v>
                </c:pt>
              </c:numCache>
            </c:numRef>
          </c:val>
        </c:ser>
        <c:dLbls>
          <c:showVal val="1"/>
        </c:dLbls>
        <c:axId val="96590464"/>
        <c:axId val="97272192"/>
      </c:barChart>
      <c:catAx>
        <c:axId val="96590464"/>
        <c:scaling>
          <c:orientation val="minMax"/>
        </c:scaling>
        <c:axPos val="b"/>
        <c:tickLblPos val="nextTo"/>
        <c:crossAx val="97272192"/>
        <c:crosses val="autoZero"/>
        <c:auto val="1"/>
        <c:lblAlgn val="ctr"/>
        <c:lblOffset val="100"/>
      </c:catAx>
      <c:valAx>
        <c:axId val="97272192"/>
        <c:scaling>
          <c:orientation val="minMax"/>
        </c:scaling>
        <c:axPos val="l"/>
        <c:majorGridlines/>
        <c:numFmt formatCode="#,##0.0" sourceLinked="1"/>
        <c:tickLblPos val="nextTo"/>
        <c:crossAx val="96590464"/>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Edad</a:t>
            </a:r>
            <a:r>
              <a:rPr lang="es-ES" baseline="0"/>
              <a:t> media a la maternidad</a:t>
            </a:r>
            <a:endParaRPr lang="es-ES"/>
          </a:p>
        </c:rich>
      </c:tx>
      <c:layout>
        <c:manualLayout>
          <c:xMode val="edge"/>
          <c:yMode val="edge"/>
          <c:x val="8.6024298509078286E-3"/>
          <c:y val="4.6296296296296346E-3"/>
        </c:manualLayout>
      </c:layout>
    </c:title>
    <c:plotArea>
      <c:layout/>
      <c:lineChart>
        <c:grouping val="standard"/>
        <c:ser>
          <c:idx val="0"/>
          <c:order val="0"/>
          <c:tx>
            <c:strRef>
              <c:f>'tabla-1580'!$B$23</c:f>
              <c:strCache>
                <c:ptCount val="1"/>
                <c:pt idx="0">
                  <c:v>España</c:v>
                </c:pt>
              </c:strCache>
            </c:strRef>
          </c:tx>
          <c:dLbls>
            <c:spPr>
              <a:noFill/>
              <a:ln>
                <a:noFill/>
              </a:ln>
              <a:effectLst/>
            </c:spPr>
            <c:dLblPos val="t"/>
            <c:showVal val="1"/>
            <c:extLst xmlns:c16r2="http://schemas.microsoft.com/office/drawing/2015/06/chart">
              <c:ext xmlns:c15="http://schemas.microsoft.com/office/drawing/2012/chart" uri="{CE6537A1-D6FC-4f65-9D91-7224C49458BB}">
                <c15:showLeaderLines val="0"/>
              </c:ext>
            </c:extLst>
          </c:dLbls>
          <c:cat>
            <c:strRef>
              <c:f>'tabla-1580'!$C$22:$I$22</c:f>
              <c:strCache>
                <c:ptCount val="7"/>
                <c:pt idx="0">
                  <c:v>2016</c:v>
                </c:pt>
                <c:pt idx="1">
                  <c:v>2015</c:v>
                </c:pt>
                <c:pt idx="2">
                  <c:v>2014</c:v>
                </c:pt>
                <c:pt idx="3">
                  <c:v>2013</c:v>
                </c:pt>
                <c:pt idx="4">
                  <c:v>2012</c:v>
                </c:pt>
                <c:pt idx="5">
                  <c:v>2011</c:v>
                </c:pt>
                <c:pt idx="6">
                  <c:v>2010</c:v>
                </c:pt>
              </c:strCache>
            </c:strRef>
          </c:cat>
          <c:val>
            <c:numRef>
              <c:f>'tabla-1580'!$C$23:$I$23</c:f>
              <c:numCache>
                <c:formatCode>#,##0.0</c:formatCode>
                <c:ptCount val="7"/>
                <c:pt idx="0">
                  <c:v>31.997701999999986</c:v>
                </c:pt>
                <c:pt idx="1">
                  <c:v>31.899652</c:v>
                </c:pt>
                <c:pt idx="2">
                  <c:v>31.778308999999989</c:v>
                </c:pt>
                <c:pt idx="3">
                  <c:v>31.664875000000034</c:v>
                </c:pt>
                <c:pt idx="4">
                  <c:v>31.560186999999978</c:v>
                </c:pt>
                <c:pt idx="5">
                  <c:v>31.443441999999973</c:v>
                </c:pt>
                <c:pt idx="6">
                  <c:v>31.204377000000001</c:v>
                </c:pt>
              </c:numCache>
            </c:numRef>
          </c:val>
          <c:extLst xmlns:c16r2="http://schemas.microsoft.com/office/drawing/2015/06/chart">
            <c:ext xmlns:c16="http://schemas.microsoft.com/office/drawing/2014/chart" uri="{C3380CC4-5D6E-409C-BE32-E72D297353CC}">
              <c16:uniqueId val="{00000000-862C-4868-BBCE-5CD4A4E20C08}"/>
            </c:ext>
          </c:extLst>
        </c:ser>
        <c:ser>
          <c:idx val="1"/>
          <c:order val="1"/>
          <c:tx>
            <c:strRef>
              <c:f>'tabla-1580'!$B$24</c:f>
              <c:strCache>
                <c:ptCount val="1"/>
                <c:pt idx="0">
                  <c:v>Illes Balears</c:v>
                </c:pt>
              </c:strCache>
            </c:strRef>
          </c:tx>
          <c:dLbls>
            <c:spPr>
              <a:noFill/>
              <a:ln>
                <a:noFill/>
              </a:ln>
              <a:effectLst/>
            </c:spPr>
            <c:dLblPos val="t"/>
            <c:showVal val="1"/>
            <c:extLst xmlns:c16r2="http://schemas.microsoft.com/office/drawing/2015/06/chart">
              <c:ext xmlns:c15="http://schemas.microsoft.com/office/drawing/2012/chart" uri="{CE6537A1-D6FC-4f65-9D91-7224C49458BB}">
                <c15:showLeaderLines val="0"/>
              </c:ext>
            </c:extLst>
          </c:dLbls>
          <c:cat>
            <c:strRef>
              <c:f>'tabla-1580'!$C$22:$I$22</c:f>
              <c:strCache>
                <c:ptCount val="7"/>
                <c:pt idx="0">
                  <c:v>2016</c:v>
                </c:pt>
                <c:pt idx="1">
                  <c:v>2015</c:v>
                </c:pt>
                <c:pt idx="2">
                  <c:v>2014</c:v>
                </c:pt>
                <c:pt idx="3">
                  <c:v>2013</c:v>
                </c:pt>
                <c:pt idx="4">
                  <c:v>2012</c:v>
                </c:pt>
                <c:pt idx="5">
                  <c:v>2011</c:v>
                </c:pt>
                <c:pt idx="6">
                  <c:v>2010</c:v>
                </c:pt>
              </c:strCache>
            </c:strRef>
          </c:cat>
          <c:val>
            <c:numRef>
              <c:f>'tabla-1580'!$C$24:$I$24</c:f>
              <c:numCache>
                <c:formatCode>#,##0.0</c:formatCode>
                <c:ptCount val="7"/>
                <c:pt idx="0">
                  <c:v>31.552725999999989</c:v>
                </c:pt>
                <c:pt idx="1">
                  <c:v>31.618037000000001</c:v>
                </c:pt>
                <c:pt idx="2">
                  <c:v>31.497795999999987</c:v>
                </c:pt>
                <c:pt idx="3">
                  <c:v>31.117405000000037</c:v>
                </c:pt>
                <c:pt idx="4">
                  <c:v>31.211606</c:v>
                </c:pt>
                <c:pt idx="5">
                  <c:v>31.036556000000001</c:v>
                </c:pt>
                <c:pt idx="6">
                  <c:v>30.784606999999973</c:v>
                </c:pt>
              </c:numCache>
            </c:numRef>
          </c:val>
          <c:extLst xmlns:c16r2="http://schemas.microsoft.com/office/drawing/2015/06/chart">
            <c:ext xmlns:c16="http://schemas.microsoft.com/office/drawing/2014/chart" uri="{C3380CC4-5D6E-409C-BE32-E72D297353CC}">
              <c16:uniqueId val="{00000001-862C-4868-BBCE-5CD4A4E20C08}"/>
            </c:ext>
          </c:extLst>
        </c:ser>
        <c:dLbls>
          <c:showVal val="1"/>
        </c:dLbls>
        <c:marker val="1"/>
        <c:axId val="42642432"/>
        <c:axId val="42656512"/>
      </c:lineChart>
      <c:catAx>
        <c:axId val="42642432"/>
        <c:scaling>
          <c:orientation val="maxMin"/>
        </c:scaling>
        <c:axPos val="b"/>
        <c:numFmt formatCode="General" sourceLinked="0"/>
        <c:tickLblPos val="nextTo"/>
        <c:crossAx val="42656512"/>
        <c:crosses val="autoZero"/>
        <c:auto val="1"/>
        <c:lblAlgn val="ctr"/>
        <c:lblOffset val="100"/>
      </c:catAx>
      <c:valAx>
        <c:axId val="42656512"/>
        <c:scaling>
          <c:orientation val="minMax"/>
        </c:scaling>
        <c:axPos val="r"/>
        <c:majorGridlines/>
        <c:numFmt formatCode="#,##0.0" sourceLinked="1"/>
        <c:tickLblPos val="nextTo"/>
        <c:crossAx val="42642432"/>
        <c:crosses val="autoZero"/>
        <c:crossBetween val="between"/>
      </c:valAx>
    </c:plotArea>
    <c:legend>
      <c:legendPos val="r"/>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n-US"/>
              <a:t>% nacidos de madre no casada en 2016</a:t>
            </a:r>
          </a:p>
        </c:rich>
      </c:tx>
      <c:layout/>
    </c:title>
    <c:plotArea>
      <c:layout/>
      <c:barChart>
        <c:barDir val="bar"/>
        <c:grouping val="clustered"/>
        <c:ser>
          <c:idx val="0"/>
          <c:order val="0"/>
          <c:tx>
            <c:strRef>
              <c:f>'tabla-1444'!$B$8</c:f>
              <c:strCache>
                <c:ptCount val="1"/>
                <c:pt idx="0">
                  <c:v>% en 2016</c:v>
                </c:pt>
              </c:strCache>
            </c:strRef>
          </c:tx>
          <c:dPt>
            <c:idx val="3"/>
            <c:spPr>
              <a:solidFill>
                <a:schemeClr val="accent1"/>
              </a:solidFill>
            </c:spPr>
            <c:extLst xmlns:c16r2="http://schemas.microsoft.com/office/drawing/2015/06/chart">
              <c:ext xmlns:c16="http://schemas.microsoft.com/office/drawing/2014/chart" uri="{C3380CC4-5D6E-409C-BE32-E72D297353CC}">
                <c16:uniqueId val="{00000000-D359-4FEE-92B2-3A4FDBAAADA6}"/>
              </c:ext>
            </c:extLst>
          </c:dPt>
          <c:dPt>
            <c:idx val="15"/>
            <c:spPr>
              <a:solidFill>
                <a:srgbClr val="FF0000"/>
              </a:solidFill>
            </c:spPr>
            <c:extLst xmlns:c16r2="http://schemas.microsoft.com/office/drawing/2015/06/chart">
              <c:ext xmlns:c16="http://schemas.microsoft.com/office/drawing/2014/chart" uri="{C3380CC4-5D6E-409C-BE32-E72D297353CC}">
                <c16:uniqueId val="{00000001-D359-4FEE-92B2-3A4FDBAAADA6}"/>
              </c:ext>
            </c:extLst>
          </c:dPt>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'tabla-1444'!$A$9:$A$25</c:f>
              <c:strCache>
                <c:ptCount val="17"/>
                <c:pt idx="0">
                  <c:v>Rioja, La</c:v>
                </c:pt>
                <c:pt idx="1">
                  <c:v> Navarra, Comunidad Foral de</c:v>
                </c:pt>
                <c:pt idx="2">
                  <c:v> Aragón</c:v>
                </c:pt>
                <c:pt idx="3">
                  <c:v>Castilla - La Mancha</c:v>
                </c:pt>
                <c:pt idx="4">
                  <c:v>Murcia, Región de</c:v>
                </c:pt>
                <c:pt idx="5">
                  <c:v>Cantabria</c:v>
                </c:pt>
                <c:pt idx="6">
                  <c:v>Extremadura</c:v>
                </c:pt>
                <c:pt idx="7">
                  <c:v>País Vasco</c:v>
                </c:pt>
                <c:pt idx="8">
                  <c:v>Asturias, Principado de</c:v>
                </c:pt>
                <c:pt idx="9">
                  <c:v>Comunitat Valenciana</c:v>
                </c:pt>
                <c:pt idx="10">
                  <c:v>Madrid, Comunidad de</c:v>
                </c:pt>
                <c:pt idx="11">
                  <c:v>Castilla y León</c:v>
                </c:pt>
                <c:pt idx="12">
                  <c:v>Galicia</c:v>
                </c:pt>
                <c:pt idx="13">
                  <c:v>Andalucía</c:v>
                </c:pt>
                <c:pt idx="14">
                  <c:v> Cataluña</c:v>
                </c:pt>
                <c:pt idx="15">
                  <c:v>Balears, Illes</c:v>
                </c:pt>
                <c:pt idx="16">
                  <c:v>Canarias</c:v>
                </c:pt>
              </c:strCache>
            </c:strRef>
          </c:cat>
          <c:val>
            <c:numRef>
              <c:f>'tabla-1444'!$B$9:$B$25</c:f>
              <c:numCache>
                <c:formatCode>#,##0.0</c:formatCode>
                <c:ptCount val="17"/>
                <c:pt idx="0">
                  <c:v>34.184823000000002</c:v>
                </c:pt>
                <c:pt idx="1">
                  <c:v>35.476756000000002</c:v>
                </c:pt>
                <c:pt idx="2">
                  <c:v>38.420716000000013</c:v>
                </c:pt>
                <c:pt idx="3">
                  <c:v>38.669065000000003</c:v>
                </c:pt>
                <c:pt idx="4">
                  <c:v>40.101752000000012</c:v>
                </c:pt>
                <c:pt idx="5">
                  <c:v>41.022620000000003</c:v>
                </c:pt>
                <c:pt idx="6">
                  <c:v>42.320392000000012</c:v>
                </c:pt>
                <c:pt idx="7">
                  <c:v>43.130378000000043</c:v>
                </c:pt>
                <c:pt idx="8">
                  <c:v>43.201513000000013</c:v>
                </c:pt>
                <c:pt idx="9">
                  <c:v>43.681691999999998</c:v>
                </c:pt>
                <c:pt idx="10">
                  <c:v>43.744454000000005</c:v>
                </c:pt>
                <c:pt idx="11">
                  <c:v>44.401799000000004</c:v>
                </c:pt>
                <c:pt idx="12">
                  <c:v>47.539608000000001</c:v>
                </c:pt>
                <c:pt idx="13">
                  <c:v>48.151091999999998</c:v>
                </c:pt>
                <c:pt idx="14">
                  <c:v>48.846287999999994</c:v>
                </c:pt>
                <c:pt idx="15">
                  <c:v>49.105124000000011</c:v>
                </c:pt>
                <c:pt idx="16">
                  <c:v>66.433566000000027</c:v>
                </c:pt>
              </c:numCache>
            </c:numRef>
          </c:val>
          <c:extLst xmlns:c16r2="http://schemas.microsoft.com/office/drawing/2015/06/chart">
            <c:ext xmlns:c16="http://schemas.microsoft.com/office/drawing/2014/chart" uri="{C3380CC4-5D6E-409C-BE32-E72D297353CC}">
              <c16:uniqueId val="{00000002-D359-4FEE-92B2-3A4FDBAAADA6}"/>
            </c:ext>
          </c:extLst>
        </c:ser>
        <c:dLbls>
          <c:showVal val="1"/>
        </c:dLbls>
        <c:axId val="62041472"/>
        <c:axId val="62051456"/>
      </c:barChart>
      <c:catAx>
        <c:axId val="62041472"/>
        <c:scaling>
          <c:orientation val="minMax"/>
        </c:scaling>
        <c:axPos val="l"/>
        <c:numFmt formatCode="General" sourceLinked="0"/>
        <c:tickLblPos val="nextTo"/>
        <c:crossAx val="62051456"/>
        <c:crosses val="autoZero"/>
        <c:auto val="1"/>
        <c:lblAlgn val="ctr"/>
        <c:lblOffset val="100"/>
      </c:catAx>
      <c:valAx>
        <c:axId val="62051456"/>
        <c:scaling>
          <c:orientation val="minMax"/>
        </c:scaling>
        <c:axPos val="b"/>
        <c:majorGridlines/>
        <c:numFmt formatCode="#,##0.0" sourceLinked="1"/>
        <c:tickLblPos val="nextTo"/>
        <c:crossAx val="62041472"/>
        <c:crosses val="autoZero"/>
        <c:crossBetween val="between"/>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a:t>
            </a:r>
            <a:r>
              <a:rPr lang="es-ES" baseline="0"/>
              <a:t> nacidos de madre soltera en Baleares</a:t>
            </a:r>
            <a:endParaRPr lang="es-ES"/>
          </a:p>
        </c:rich>
      </c:tx>
      <c:layout/>
    </c:title>
    <c:plotArea>
      <c:layout/>
      <c:barChart>
        <c:barDir val="col"/>
        <c:grouping val="clustered"/>
        <c:ser>
          <c:idx val="0"/>
          <c:order val="0"/>
          <c:spPr>
            <a:solidFill>
              <a:srgbClr val="C00000"/>
            </a:solidFill>
          </c:spPr>
          <c:dLbls>
            <c:spPr>
              <a:noFill/>
              <a:ln>
                <a:noFill/>
              </a:ln>
              <a:effectLst/>
            </c:spPr>
            <c:showVal val="1"/>
            <c:extLst xmlns:c16r2="http://schemas.microsoft.com/office/drawing/2015/06/chart">
              <c:ext xmlns:c15="http://schemas.microsoft.com/office/drawing/2012/chart" uri="{CE6537A1-D6FC-4f65-9D91-7224C49458BB}">
                <c15:showLeaderLines val="0"/>
              </c:ext>
            </c:extLst>
          </c:dLbls>
          <c:cat>
            <c:strRef>
              <c:f>'tabla-1444'!$B$8:$H$8</c:f>
              <c:strCache>
                <c:ptCount val="7"/>
                <c:pt idx="0">
                  <c:v>2016</c:v>
                </c:pt>
                <c:pt idx="1">
                  <c:v>2015</c:v>
                </c:pt>
                <c:pt idx="2">
                  <c:v>2014</c:v>
                </c:pt>
                <c:pt idx="3">
                  <c:v>2013</c:v>
                </c:pt>
                <c:pt idx="4">
                  <c:v>2012</c:v>
                </c:pt>
                <c:pt idx="5">
                  <c:v>2011</c:v>
                </c:pt>
                <c:pt idx="6">
                  <c:v>2010</c:v>
                </c:pt>
              </c:strCache>
            </c:strRef>
          </c:cat>
          <c:val>
            <c:numRef>
              <c:f>'tabla-1444'!$B$9:$H$9</c:f>
              <c:numCache>
                <c:formatCode>#,##0.00</c:formatCode>
                <c:ptCount val="7"/>
                <c:pt idx="0">
                  <c:v>49.105124000000011</c:v>
                </c:pt>
                <c:pt idx="1">
                  <c:v>48.494857000000003</c:v>
                </c:pt>
                <c:pt idx="2">
                  <c:v>47.812236000000006</c:v>
                </c:pt>
                <c:pt idx="3">
                  <c:v>46.145082000000002</c:v>
                </c:pt>
                <c:pt idx="4">
                  <c:v>45.064534000000002</c:v>
                </c:pt>
                <c:pt idx="5">
                  <c:v>43.506436000000001</c:v>
                </c:pt>
                <c:pt idx="6">
                  <c:v>40.795521000000043</c:v>
                </c:pt>
              </c:numCache>
            </c:numRef>
          </c:val>
          <c:extLst xmlns:c16r2="http://schemas.microsoft.com/office/drawing/2015/06/chart">
            <c:ext xmlns:c16="http://schemas.microsoft.com/office/drawing/2014/chart" uri="{C3380CC4-5D6E-409C-BE32-E72D297353CC}">
              <c16:uniqueId val="{00000000-874F-4F36-87F3-6227A1CC94D1}"/>
            </c:ext>
          </c:extLst>
        </c:ser>
        <c:dLbls>
          <c:showVal val="1"/>
        </c:dLbls>
        <c:axId val="62080128"/>
        <c:axId val="62081664"/>
      </c:barChart>
      <c:catAx>
        <c:axId val="62080128"/>
        <c:scaling>
          <c:orientation val="maxMin"/>
        </c:scaling>
        <c:axPos val="b"/>
        <c:numFmt formatCode="General" sourceLinked="0"/>
        <c:tickLblPos val="nextTo"/>
        <c:crossAx val="62081664"/>
        <c:crosses val="autoZero"/>
        <c:auto val="1"/>
        <c:lblAlgn val="ctr"/>
        <c:lblOffset val="100"/>
      </c:catAx>
      <c:valAx>
        <c:axId val="62081664"/>
        <c:scaling>
          <c:orientation val="minMax"/>
        </c:scaling>
        <c:axPos val="r"/>
        <c:majorGridlines/>
        <c:numFmt formatCode="#,##0.00" sourceLinked="1"/>
        <c:tickLblPos val="nextTo"/>
        <c:crossAx val="62080128"/>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s-ES"/>
  <c:chart>
    <c:title>
      <c:tx>
        <c:rich>
          <a:bodyPr/>
          <a:lstStyle/>
          <a:p>
            <a:pPr>
              <a:defRPr/>
            </a:pPr>
            <a:r>
              <a:rPr lang="es-ES"/>
              <a:t>embarazos</a:t>
            </a:r>
            <a:r>
              <a:rPr lang="es-ES" baseline="0"/>
              <a:t> en Baleares</a:t>
            </a:r>
            <a:endParaRPr lang="es-ES"/>
          </a:p>
        </c:rich>
      </c:tx>
      <c:layout/>
    </c:title>
    <c:plotArea>
      <c:layout/>
      <c:barChart>
        <c:barDir val="col"/>
        <c:grouping val="stacked"/>
        <c:ser>
          <c:idx val="0"/>
          <c:order val="0"/>
          <c:tx>
            <c:strRef>
              <c:f>'tabla-9683'!$D$46</c:f>
              <c:strCache>
                <c:ptCount val="1"/>
                <c:pt idx="0">
                  <c:v>nacimientos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numRef>
              <c:f>'tabla-9683'!$C$47:$C$53</c:f>
              <c:numCache>
                <c:formatCode>General</c:formatCode>
                <c:ptCount val="7"/>
                <c:pt idx="0">
                  <c:v>2010</c:v>
                </c:pt>
                <c:pt idx="1">
                  <c:v>2011</c:v>
                </c:pt>
                <c:pt idx="2">
                  <c:v>2012</c:v>
                </c:pt>
                <c:pt idx="3">
                  <c:v>2013</c:v>
                </c:pt>
                <c:pt idx="4">
                  <c:v>2014</c:v>
                </c:pt>
                <c:pt idx="5">
                  <c:v>2015</c:v>
                </c:pt>
                <c:pt idx="6">
                  <c:v>2016</c:v>
                </c:pt>
              </c:numCache>
            </c:numRef>
          </c:cat>
          <c:val>
            <c:numRef>
              <c:f>'tabla-9683'!$D$47:$D$53</c:f>
              <c:numCache>
                <c:formatCode>General</c:formatCode>
                <c:ptCount val="7"/>
                <c:pt idx="0">
                  <c:v>11967</c:v>
                </c:pt>
                <c:pt idx="1">
                  <c:v>11265</c:v>
                </c:pt>
                <c:pt idx="2">
                  <c:v>11002</c:v>
                </c:pt>
                <c:pt idx="3">
                  <c:v>10532</c:v>
                </c:pt>
                <c:pt idx="4">
                  <c:v>10673</c:v>
                </c:pt>
                <c:pt idx="5">
                  <c:v>10597</c:v>
                </c:pt>
                <c:pt idx="6">
                  <c:v>10616</c:v>
                </c:pt>
              </c:numCache>
            </c:numRef>
          </c:val>
          <c:extLst xmlns:c16r2="http://schemas.microsoft.com/office/drawing/2015/06/chart">
            <c:ext xmlns:c16="http://schemas.microsoft.com/office/drawing/2014/chart" uri="{C3380CC4-5D6E-409C-BE32-E72D297353CC}">
              <c16:uniqueId val="{00000000-C9F9-4249-AF10-4C95BC7B58E4}"/>
            </c:ext>
          </c:extLst>
        </c:ser>
        <c:ser>
          <c:idx val="1"/>
          <c:order val="1"/>
          <c:tx>
            <c:strRef>
              <c:f>'tabla-9683'!$E$46</c:f>
              <c:strCache>
                <c:ptCount val="1"/>
                <c:pt idx="0">
                  <c:v>abortos</c:v>
                </c:pt>
              </c:strCache>
            </c:strRef>
          </c:tx>
          <c:dLbls>
            <c:spPr>
              <a:noFill/>
              <a:ln>
                <a:noFill/>
              </a:ln>
              <a:effectLst/>
            </c:spPr>
            <c:showVal val="1"/>
            <c:extLst xmlns:c16r2="http://schemas.microsoft.com/office/drawing/2015/06/chart">
              <c:ext xmlns:c15="http://schemas.microsoft.com/office/drawing/2012/chart" uri="{CE6537A1-D6FC-4f65-9D91-7224C49458BB}">
                <c15:showLeaderLines val="1"/>
              </c:ext>
            </c:extLst>
          </c:dLbls>
          <c:cat>
            <c:numRef>
              <c:f>'tabla-9683'!$C$47:$C$53</c:f>
              <c:numCache>
                <c:formatCode>General</c:formatCode>
                <c:ptCount val="7"/>
                <c:pt idx="0">
                  <c:v>2010</c:v>
                </c:pt>
                <c:pt idx="1">
                  <c:v>2011</c:v>
                </c:pt>
                <c:pt idx="2">
                  <c:v>2012</c:v>
                </c:pt>
                <c:pt idx="3">
                  <c:v>2013</c:v>
                </c:pt>
                <c:pt idx="4">
                  <c:v>2014</c:v>
                </c:pt>
                <c:pt idx="5">
                  <c:v>2015</c:v>
                </c:pt>
                <c:pt idx="6">
                  <c:v>2016</c:v>
                </c:pt>
              </c:numCache>
            </c:numRef>
          </c:cat>
          <c:val>
            <c:numRef>
              <c:f>'tabla-9683'!$E$47:$E$53</c:f>
              <c:numCache>
                <c:formatCode>General</c:formatCode>
                <c:ptCount val="7"/>
                <c:pt idx="0">
                  <c:v>3022</c:v>
                </c:pt>
                <c:pt idx="1">
                  <c:v>3466</c:v>
                </c:pt>
                <c:pt idx="2">
                  <c:v>2978</c:v>
                </c:pt>
                <c:pt idx="3">
                  <c:v>3050</c:v>
                </c:pt>
                <c:pt idx="4">
                  <c:v>2866</c:v>
                </c:pt>
                <c:pt idx="5">
                  <c:v>2937</c:v>
                </c:pt>
                <c:pt idx="6">
                  <c:v>3022</c:v>
                </c:pt>
              </c:numCache>
            </c:numRef>
          </c:val>
          <c:extLst xmlns:c16r2="http://schemas.microsoft.com/office/drawing/2015/06/chart">
            <c:ext xmlns:c16="http://schemas.microsoft.com/office/drawing/2014/chart" uri="{C3380CC4-5D6E-409C-BE32-E72D297353CC}">
              <c16:uniqueId val="{00000001-C9F9-4249-AF10-4C95BC7B58E4}"/>
            </c:ext>
          </c:extLst>
        </c:ser>
        <c:dLbls>
          <c:showVal val="1"/>
        </c:dLbls>
        <c:overlap val="100"/>
        <c:axId val="62223872"/>
        <c:axId val="62225408"/>
      </c:barChart>
      <c:catAx>
        <c:axId val="62223872"/>
        <c:scaling>
          <c:orientation val="minMax"/>
        </c:scaling>
        <c:axPos val="b"/>
        <c:numFmt formatCode="General" sourceLinked="1"/>
        <c:tickLblPos val="nextTo"/>
        <c:crossAx val="62225408"/>
        <c:crosses val="autoZero"/>
        <c:auto val="1"/>
        <c:lblAlgn val="ctr"/>
        <c:lblOffset val="100"/>
      </c:catAx>
      <c:valAx>
        <c:axId val="62225408"/>
        <c:scaling>
          <c:orientation val="minMax"/>
        </c:scaling>
        <c:axPos val="l"/>
        <c:majorGridlines/>
        <c:numFmt formatCode="General" sourceLinked="1"/>
        <c:tickLblPos val="nextTo"/>
        <c:crossAx val="62223872"/>
        <c:crosses val="autoZero"/>
        <c:crossBetween val="between"/>
      </c:valAx>
      <c:dTable>
        <c:showHorzBorder val="1"/>
        <c:showVertBorder val="1"/>
        <c:showOutline val="1"/>
      </c:dTable>
    </c:plotArea>
    <c:plotVisOnly val="1"/>
    <c:dispBlanksAs val="gap"/>
  </c:chart>
  <c:externalData r:id="rId1"/>
</c:chartSpace>
</file>

<file path=ppt/drawings/drawing1.xml><?xml version="1.0" encoding="utf-8"?>
<c:userShapes xmlns:c="http://schemas.openxmlformats.org/drawingml/2006/chart">
  <cdr:relSizeAnchor xmlns:cdr="http://schemas.openxmlformats.org/drawingml/2006/chartDrawing">
    <cdr:from>
      <cdr:x>0.55</cdr:x>
      <cdr:y>0.36387</cdr:y>
    </cdr:from>
    <cdr:to>
      <cdr:x>0.57</cdr:x>
      <cdr:y>0.44757</cdr:y>
    </cdr:to>
    <cdr:sp macro="" textlink="">
      <cdr:nvSpPr>
        <cdr:cNvPr id="2" name="1 Flecha arriba"/>
        <cdr:cNvSpPr/>
      </cdr:nvSpPr>
      <cdr:spPr bwMode="auto">
        <a:xfrm xmlns:a="http://schemas.openxmlformats.org/drawingml/2006/main">
          <a:off x="3960440" y="1565152"/>
          <a:ext cx="144016" cy="360040"/>
        </a:xfrm>
        <a:prstGeom xmlns:a="http://schemas.openxmlformats.org/drawingml/2006/main" prst="upArrow">
          <a:avLst/>
        </a:prstGeom>
        <a:solidFill xmlns:a="http://schemas.openxmlformats.org/drawingml/2006/main">
          <a:schemeClr val="accent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s-ES"/>
        </a:p>
      </cdr:txBody>
    </cdr:sp>
  </cdr:relSizeAnchor>
  <cdr:relSizeAnchor xmlns:cdr="http://schemas.openxmlformats.org/drawingml/2006/chartDrawing">
    <cdr:from>
      <cdr:x>0.38</cdr:x>
      <cdr:y>0.26342</cdr:y>
    </cdr:from>
    <cdr:to>
      <cdr:x>0.4</cdr:x>
      <cdr:y>0.36387</cdr:y>
    </cdr:to>
    <cdr:sp macro="" textlink="">
      <cdr:nvSpPr>
        <cdr:cNvPr id="3" name="2 Flecha abajo"/>
        <cdr:cNvSpPr/>
      </cdr:nvSpPr>
      <cdr:spPr bwMode="auto">
        <a:xfrm xmlns:a="http://schemas.openxmlformats.org/drawingml/2006/main">
          <a:off x="2736304" y="1133104"/>
          <a:ext cx="144016" cy="432048"/>
        </a:xfrm>
        <a:prstGeom xmlns:a="http://schemas.openxmlformats.org/drawingml/2006/main" prst="downArrow">
          <a:avLst/>
        </a:prstGeom>
        <a:solidFill xmlns:a="http://schemas.openxmlformats.org/drawingml/2006/main">
          <a:srgbClr val="FF0000"/>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vertOverflow="clip" vert="horz" wrap="square" lIns="91440" tIns="45720" rIns="91440" bIns="45720" numCol="1" anchor="t" anchorCtr="0" compatLnSpc="1">
          <a:prstTxWarp prst="textNoShape">
            <a:avLst/>
          </a:prstTxWarp>
        </a:bodyPr>
        <a:lstStyle xmlns:a="http://schemas.openxmlformats.org/drawingml/2006/main"/>
        <a:p xmlns:a="http://schemas.openxmlformats.org/drawingml/2006/main">
          <a:endParaRPr lang="es-ES"/>
        </a:p>
      </cdr:txBody>
    </cdr:sp>
  </cdr:relSizeAnchor>
</c:userShapes>
</file>

<file path=ppt/drawings/drawing2.xml><?xml version="1.0" encoding="utf-8"?>
<c:userShapes xmlns:c="http://schemas.openxmlformats.org/drawingml/2006/chart">
  <cdr:relSizeAnchor xmlns:cdr="http://schemas.openxmlformats.org/drawingml/2006/chartDrawing">
    <cdr:from>
      <cdr:x>0.42715</cdr:x>
      <cdr:y>0.37449</cdr:y>
    </cdr:from>
    <cdr:to>
      <cdr:x>0.64306</cdr:x>
      <cdr:y>0.56723</cdr:y>
    </cdr:to>
    <cdr:sp macro="" textlink="">
      <cdr:nvSpPr>
        <cdr:cNvPr id="2" name="1 Flecha derecha"/>
        <cdr:cNvSpPr/>
      </cdr:nvSpPr>
      <cdr:spPr bwMode="auto">
        <a:xfrm xmlns:a="http://schemas.openxmlformats.org/drawingml/2006/main" rot="20405944">
          <a:off x="2227579" y="1230614"/>
          <a:ext cx="1125959" cy="633372"/>
        </a:xfrm>
        <a:prstGeom xmlns:a="http://schemas.openxmlformats.org/drawingml/2006/main" prst="rightArrow">
          <a:avLst/>
        </a:prstGeom>
        <a:solidFill xmlns:a="http://schemas.openxmlformats.org/drawingml/2006/main">
          <a:srgbClr val="FFFFFF"/>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vertOverflow="clip" wrap="square" lIns="18288" tIns="0" rIns="0" bIns="0" upright="1"/>
        <a:lstStyle xmlns:a="http://schemas.openxmlformats.org/drawingml/2006/main"/>
        <a:p xmlns:a="http://schemas.openxmlformats.org/drawingml/2006/main">
          <a:r>
            <a:rPr lang="es-ES" sz="2000" dirty="0"/>
            <a:t>+</a:t>
          </a:r>
          <a:r>
            <a:rPr lang="es-ES" sz="2000" b="1" dirty="0"/>
            <a:t>87%</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1"/>
            <a:ext cx="2890665" cy="494186"/>
          </a:xfrm>
          <a:prstGeom prst="rect">
            <a:avLst/>
          </a:prstGeom>
        </p:spPr>
        <p:txBody>
          <a:bodyPr vert="horz" lIns="90828" tIns="45413" rIns="90828" bIns="45413" rtlCol="0"/>
          <a:lstStyle>
            <a:lvl1pPr algn="l">
              <a:defRPr sz="1200"/>
            </a:lvl1pPr>
          </a:lstStyle>
          <a:p>
            <a:endParaRPr lang="es-ES"/>
          </a:p>
        </p:txBody>
      </p:sp>
      <p:sp>
        <p:nvSpPr>
          <p:cNvPr id="3" name="2 Marcador de fecha"/>
          <p:cNvSpPr>
            <a:spLocks noGrp="1"/>
          </p:cNvSpPr>
          <p:nvPr>
            <p:ph type="dt" sz="quarter" idx="1"/>
          </p:nvPr>
        </p:nvSpPr>
        <p:spPr>
          <a:xfrm>
            <a:off x="3776868" y="1"/>
            <a:ext cx="2890665" cy="494186"/>
          </a:xfrm>
          <a:prstGeom prst="rect">
            <a:avLst/>
          </a:prstGeom>
        </p:spPr>
        <p:txBody>
          <a:bodyPr vert="horz" lIns="90828" tIns="45413" rIns="90828" bIns="45413" rtlCol="0"/>
          <a:lstStyle>
            <a:lvl1pPr algn="r">
              <a:defRPr sz="1200"/>
            </a:lvl1pPr>
          </a:lstStyle>
          <a:p>
            <a:fld id="{E893D0EB-96C2-4B0D-81C5-4C4A105403F5}" type="datetimeFigureOut">
              <a:rPr lang="es-ES" smtClean="0"/>
              <a:pPr/>
              <a:t>14/05/2018</a:t>
            </a:fld>
            <a:endParaRPr lang="es-ES"/>
          </a:p>
        </p:txBody>
      </p:sp>
      <p:sp>
        <p:nvSpPr>
          <p:cNvPr id="4" name="3 Marcador de pie de página"/>
          <p:cNvSpPr>
            <a:spLocks noGrp="1"/>
          </p:cNvSpPr>
          <p:nvPr>
            <p:ph type="ftr" sz="quarter" idx="2"/>
          </p:nvPr>
        </p:nvSpPr>
        <p:spPr>
          <a:xfrm>
            <a:off x="0" y="9376901"/>
            <a:ext cx="2890665" cy="494185"/>
          </a:xfrm>
          <a:prstGeom prst="rect">
            <a:avLst/>
          </a:prstGeom>
        </p:spPr>
        <p:txBody>
          <a:bodyPr vert="horz" lIns="90828" tIns="45413" rIns="90828" bIns="45413"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776868" y="9376901"/>
            <a:ext cx="2890665" cy="494185"/>
          </a:xfrm>
          <a:prstGeom prst="rect">
            <a:avLst/>
          </a:prstGeom>
        </p:spPr>
        <p:txBody>
          <a:bodyPr vert="horz" lIns="90828" tIns="45413" rIns="90828" bIns="45413" rtlCol="0" anchor="b"/>
          <a:lstStyle>
            <a:lvl1pPr algn="r">
              <a:defRPr sz="1200"/>
            </a:lvl1pPr>
          </a:lstStyle>
          <a:p>
            <a:fld id="{D4CE3615-4391-4DA7-BA4D-E8D72170768E}" type="slidenum">
              <a:rPr lang="es-ES" smtClean="0"/>
              <a:pPr/>
              <a:t>‹Nº›</a:t>
            </a:fld>
            <a:endParaRPr lang="es-ES"/>
          </a:p>
        </p:txBody>
      </p:sp>
    </p:spTree>
    <p:extLst>
      <p:ext uri="{BB962C8B-B14F-4D97-AF65-F5344CB8AC3E}">
        <p14:creationId xmlns:p14="http://schemas.microsoft.com/office/powerpoint/2010/main" xmlns="" val="1809708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3" y="1"/>
            <a:ext cx="2890281" cy="493633"/>
          </a:xfrm>
          <a:prstGeom prst="rect">
            <a:avLst/>
          </a:prstGeom>
          <a:noFill/>
          <a:ln w="9525">
            <a:noFill/>
            <a:miter lim="800000"/>
            <a:headEnd/>
            <a:tailEnd/>
          </a:ln>
          <a:effectLst/>
        </p:spPr>
        <p:txBody>
          <a:bodyPr vert="horz" wrap="square" lIns="99174" tIns="49588" rIns="99174" bIns="49588" numCol="1" anchor="t" anchorCtr="0" compatLnSpc="1">
            <a:prstTxWarp prst="textNoShape">
              <a:avLst/>
            </a:prstTxWarp>
          </a:bodyPr>
          <a:lstStyle>
            <a:lvl1pPr algn="l">
              <a:defRPr sz="1300"/>
            </a:lvl1pPr>
          </a:lstStyle>
          <a:p>
            <a:endParaRPr lang="es-ES"/>
          </a:p>
        </p:txBody>
      </p:sp>
      <p:sp>
        <p:nvSpPr>
          <p:cNvPr id="22531" name="Rectangle 3"/>
          <p:cNvSpPr>
            <a:spLocks noGrp="1" noChangeArrowheads="1"/>
          </p:cNvSpPr>
          <p:nvPr>
            <p:ph type="dt" idx="1"/>
          </p:nvPr>
        </p:nvSpPr>
        <p:spPr bwMode="auto">
          <a:xfrm>
            <a:off x="3777094" y="1"/>
            <a:ext cx="2890281" cy="493633"/>
          </a:xfrm>
          <a:prstGeom prst="rect">
            <a:avLst/>
          </a:prstGeom>
          <a:noFill/>
          <a:ln w="9525">
            <a:noFill/>
            <a:miter lim="800000"/>
            <a:headEnd/>
            <a:tailEnd/>
          </a:ln>
          <a:effectLst/>
        </p:spPr>
        <p:txBody>
          <a:bodyPr vert="horz" wrap="square" lIns="99174" tIns="49588" rIns="99174" bIns="49588" numCol="1" anchor="t" anchorCtr="0" compatLnSpc="1">
            <a:prstTxWarp prst="textNoShape">
              <a:avLst/>
            </a:prstTxWarp>
          </a:bodyPr>
          <a:lstStyle>
            <a:lvl1pPr algn="r">
              <a:defRPr sz="1300"/>
            </a:lvl1pPr>
          </a:lstStyle>
          <a:p>
            <a:endParaRPr lang="es-ES"/>
          </a:p>
        </p:txBody>
      </p:sp>
      <p:sp>
        <p:nvSpPr>
          <p:cNvPr id="22532" name="Rectangle 4"/>
          <p:cNvSpPr>
            <a:spLocks noGrp="1" noRot="1" noChangeAspect="1" noChangeArrowheads="1" noTextEdit="1"/>
          </p:cNvSpPr>
          <p:nvPr>
            <p:ph type="sldImg" idx="2"/>
          </p:nvPr>
        </p:nvSpPr>
        <p:spPr bwMode="auto">
          <a:xfrm>
            <a:off x="866775" y="739775"/>
            <a:ext cx="4935538" cy="3703638"/>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67254" y="4689516"/>
            <a:ext cx="5334585" cy="4442698"/>
          </a:xfrm>
          <a:prstGeom prst="rect">
            <a:avLst/>
          </a:prstGeom>
          <a:noFill/>
          <a:ln w="9525">
            <a:noFill/>
            <a:miter lim="800000"/>
            <a:headEnd/>
            <a:tailEnd/>
          </a:ln>
          <a:effectLst/>
        </p:spPr>
        <p:txBody>
          <a:bodyPr vert="horz" wrap="square" lIns="99174" tIns="49588" rIns="99174" bIns="49588"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22534" name="Rectangle 6"/>
          <p:cNvSpPr>
            <a:spLocks noGrp="1" noChangeArrowheads="1"/>
          </p:cNvSpPr>
          <p:nvPr>
            <p:ph type="ftr" sz="quarter" idx="4"/>
          </p:nvPr>
        </p:nvSpPr>
        <p:spPr bwMode="auto">
          <a:xfrm>
            <a:off x="3" y="9377317"/>
            <a:ext cx="2890281" cy="493633"/>
          </a:xfrm>
          <a:prstGeom prst="rect">
            <a:avLst/>
          </a:prstGeom>
          <a:noFill/>
          <a:ln w="9525">
            <a:noFill/>
            <a:miter lim="800000"/>
            <a:headEnd/>
            <a:tailEnd/>
          </a:ln>
          <a:effectLst/>
        </p:spPr>
        <p:txBody>
          <a:bodyPr vert="horz" wrap="square" lIns="99174" tIns="49588" rIns="99174" bIns="49588" numCol="1" anchor="b" anchorCtr="0" compatLnSpc="1">
            <a:prstTxWarp prst="textNoShape">
              <a:avLst/>
            </a:prstTxWarp>
          </a:bodyPr>
          <a:lstStyle>
            <a:lvl1pPr algn="l">
              <a:defRPr sz="1300"/>
            </a:lvl1pPr>
          </a:lstStyle>
          <a:p>
            <a:endParaRPr lang="es-ES"/>
          </a:p>
        </p:txBody>
      </p:sp>
      <p:sp>
        <p:nvSpPr>
          <p:cNvPr id="22535" name="Rectangle 7"/>
          <p:cNvSpPr>
            <a:spLocks noGrp="1" noChangeArrowheads="1"/>
          </p:cNvSpPr>
          <p:nvPr>
            <p:ph type="sldNum" sz="quarter" idx="5"/>
          </p:nvPr>
        </p:nvSpPr>
        <p:spPr bwMode="auto">
          <a:xfrm>
            <a:off x="3777094" y="9377317"/>
            <a:ext cx="2890281" cy="493633"/>
          </a:xfrm>
          <a:prstGeom prst="rect">
            <a:avLst/>
          </a:prstGeom>
          <a:noFill/>
          <a:ln w="9525">
            <a:noFill/>
            <a:miter lim="800000"/>
            <a:headEnd/>
            <a:tailEnd/>
          </a:ln>
          <a:effectLst/>
        </p:spPr>
        <p:txBody>
          <a:bodyPr vert="horz" wrap="square" lIns="99174" tIns="49588" rIns="99174" bIns="49588" numCol="1" anchor="b" anchorCtr="0" compatLnSpc="1">
            <a:prstTxWarp prst="textNoShape">
              <a:avLst/>
            </a:prstTxWarp>
          </a:bodyPr>
          <a:lstStyle>
            <a:lvl1pPr algn="r">
              <a:defRPr sz="1300"/>
            </a:lvl1pPr>
          </a:lstStyle>
          <a:p>
            <a:fld id="{445EBAD8-0B13-4183-A895-5CD4B396C5CC}" type="slidenum">
              <a:rPr lang="es-ES"/>
              <a:pPr/>
              <a:t>‹Nº›</a:t>
            </a:fld>
            <a:endParaRPr lang="es-ES"/>
          </a:p>
        </p:txBody>
      </p:sp>
    </p:spTree>
    <p:extLst>
      <p:ext uri="{BB962C8B-B14F-4D97-AF65-F5344CB8AC3E}">
        <p14:creationId xmlns:p14="http://schemas.microsoft.com/office/powerpoint/2010/main" xmlns="" val="5937164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C928171-9628-40EF-B0EF-76A1C8501377}"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15</a:t>
            </a:fld>
            <a:endParaRPr lang="es-E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16</a:t>
            </a:fld>
            <a:endParaRPr lang="es-E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17</a:t>
            </a:fld>
            <a:endParaRPr lang="es-ES">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18</a:t>
            </a:fld>
            <a:endParaRPr lang="es-E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20</a:t>
            </a:fld>
            <a:endParaRPr lang="es-E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21</a:t>
            </a:fld>
            <a:endParaRPr lang="es-E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23</a:t>
            </a:fld>
            <a:endParaRPr lang="es-ES">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24</a:t>
            </a:fld>
            <a:endParaRPr lang="es-ES">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número de diapositiva"/>
          <p:cNvSpPr>
            <a:spLocks noGrp="1"/>
          </p:cNvSpPr>
          <p:nvPr>
            <p:ph type="sldNum" sz="quarter" idx="10"/>
          </p:nvPr>
        </p:nvSpPr>
        <p:spPr/>
        <p:txBody>
          <a:bodyPr/>
          <a:lstStyle/>
          <a:p>
            <a:fld id="{445EBAD8-0B13-4183-A895-5CD4B396C5CC}" type="slidenum">
              <a:rPr lang="es-ES" smtClean="0"/>
              <a:pPr/>
              <a:t>26</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n-GB"/>
          </a:p>
        </p:txBody>
      </p:sp>
      <p:sp>
        <p:nvSpPr>
          <p:cNvPr id="4" name="3 Marcador de número de diapositiva"/>
          <p:cNvSpPr>
            <a:spLocks noGrp="1"/>
          </p:cNvSpPr>
          <p:nvPr>
            <p:ph type="sldNum" sz="quarter" idx="10"/>
          </p:nvPr>
        </p:nvSpPr>
        <p:spPr/>
        <p:txBody>
          <a:bodyPr/>
          <a:lstStyle/>
          <a:p>
            <a:fld id="{445EBAD8-0B13-4183-A895-5CD4B396C5CC}" type="slidenum">
              <a:rPr lang="es-ES" smtClean="0"/>
              <a:pPr/>
              <a:t>28</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5</a:t>
            </a:fld>
            <a:endParaRPr lang="es-ES">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C928171-9628-40EF-B0EF-76A1C8501377}" type="slidenum">
              <a:rPr lang="es-ES" smtClean="0"/>
              <a:pPr/>
              <a:t>35</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6</a:t>
            </a:fld>
            <a:endParaRPr lang="es-E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8</a:t>
            </a:fld>
            <a:endParaRPr lang="es-E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9</a:t>
            </a:fld>
            <a:endParaRPr lang="es-E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10</a:t>
            </a:fld>
            <a:endParaRPr lang="es-E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11</a:t>
            </a:fld>
            <a:endParaRPr lang="es-ES">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12</a:t>
            </a:fld>
            <a:endParaRPr lang="es-E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6C928171-9628-40EF-B0EF-76A1C8501377}" type="slidenum">
              <a:rPr lang="es-ES" smtClean="0">
                <a:solidFill>
                  <a:prstClr val="black"/>
                </a:solidFill>
              </a:rPr>
              <a:pPr/>
              <a:t>13</a:t>
            </a:fld>
            <a:endParaRPr lang="es-E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r>
              <a:rPr lang="es-ES"/>
              <a:t>mayo 2018</a:t>
            </a:r>
          </a:p>
        </p:txBody>
      </p:sp>
      <p:sp>
        <p:nvSpPr>
          <p:cNvPr id="5" name="5 Marcador de número de diapositiva"/>
          <p:cNvSpPr>
            <a:spLocks noGrp="1"/>
          </p:cNvSpPr>
          <p:nvPr>
            <p:ph type="sldNum" sz="quarter" idx="11"/>
          </p:nvPr>
        </p:nvSpPr>
        <p:spPr/>
        <p:txBody>
          <a:bodyPr/>
          <a:lstStyle>
            <a:lvl1pPr>
              <a:defRPr/>
            </a:lvl1pPr>
          </a:lstStyle>
          <a:p>
            <a:pPr>
              <a:defRPr/>
            </a:pPr>
            <a:fld id="{E95BADC9-D399-4E35-A894-490AA959B713}"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t>mayo 2018</a:t>
            </a:r>
          </a:p>
        </p:txBody>
      </p:sp>
      <p:sp>
        <p:nvSpPr>
          <p:cNvPr id="5" name="5 Marcador de número de diapositiva"/>
          <p:cNvSpPr>
            <a:spLocks noGrp="1"/>
          </p:cNvSpPr>
          <p:nvPr>
            <p:ph type="sldNum" sz="quarter" idx="11"/>
          </p:nvPr>
        </p:nvSpPr>
        <p:spPr/>
        <p:txBody>
          <a:bodyPr/>
          <a:lstStyle>
            <a:lvl1pPr>
              <a:defRPr/>
            </a:lvl1pPr>
          </a:lstStyle>
          <a:p>
            <a:pPr>
              <a:defRPr/>
            </a:pPr>
            <a:fld id="{25AF02D7-3A39-43D1-87D7-1C3C016A10AE}"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69075" y="0"/>
            <a:ext cx="2117725" cy="6126163"/>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214313" y="0"/>
            <a:ext cx="6202362" cy="61261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t>mayo 2018</a:t>
            </a:r>
          </a:p>
        </p:txBody>
      </p:sp>
      <p:sp>
        <p:nvSpPr>
          <p:cNvPr id="5" name="5 Marcador de número de diapositiva"/>
          <p:cNvSpPr>
            <a:spLocks noGrp="1"/>
          </p:cNvSpPr>
          <p:nvPr>
            <p:ph type="sldNum" sz="quarter" idx="11"/>
          </p:nvPr>
        </p:nvSpPr>
        <p:spPr/>
        <p:txBody>
          <a:bodyPr/>
          <a:lstStyle>
            <a:lvl1pPr>
              <a:defRPr/>
            </a:lvl1pPr>
          </a:lstStyle>
          <a:p>
            <a:pPr>
              <a:defRPr/>
            </a:pPr>
            <a:fld id="{BE462467-7409-4217-A9A4-51A8E3EA80B8}" type="slidenum">
              <a:rPr lang="es-ES"/>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r>
              <a:rPr lang="es-ES"/>
              <a:t>mayo 2018</a:t>
            </a:r>
          </a:p>
        </p:txBody>
      </p:sp>
      <p:sp>
        <p:nvSpPr>
          <p:cNvPr id="5" name="4 Marcador de pie de página"/>
          <p:cNvSpPr>
            <a:spLocks noGrp="1"/>
          </p:cNvSpPr>
          <p:nvPr>
            <p:ph type="ftr" sz="quarter" idx="11"/>
          </p:nvPr>
        </p:nvSpPr>
        <p:spPr/>
        <p:txBody>
          <a:bodyPr/>
          <a:lstStyle>
            <a:lvl1pPr>
              <a:defRPr/>
            </a:lvl1pPr>
          </a:lstStyle>
          <a:p>
            <a:r>
              <a:rPr lang="es-ES"/>
              <a:t>Instituto Balear de la Familia</a:t>
            </a:r>
          </a:p>
        </p:txBody>
      </p:sp>
      <p:sp>
        <p:nvSpPr>
          <p:cNvPr id="6" name="5 Marcador de número de diapositiva"/>
          <p:cNvSpPr>
            <a:spLocks noGrp="1"/>
          </p:cNvSpPr>
          <p:nvPr>
            <p:ph type="sldNum" sz="quarter" idx="12"/>
          </p:nvPr>
        </p:nvSpPr>
        <p:spPr/>
        <p:txBody>
          <a:bodyPr/>
          <a:lstStyle>
            <a:lvl1pPr>
              <a:defRPr/>
            </a:lvl1pPr>
          </a:lstStyle>
          <a:p>
            <a:fld id="{1E53CFDA-A17C-41FE-AAF1-F13756993B93}" type="slidenum">
              <a:rPr lang="es-ES"/>
              <a:pPr/>
              <a:t>‹Nº›</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r>
              <a:rPr lang="es-ES"/>
              <a:t>mayo 2018</a:t>
            </a:r>
          </a:p>
        </p:txBody>
      </p:sp>
      <p:sp>
        <p:nvSpPr>
          <p:cNvPr id="5" name="4 Marcador de pie de página"/>
          <p:cNvSpPr>
            <a:spLocks noGrp="1"/>
          </p:cNvSpPr>
          <p:nvPr>
            <p:ph type="ftr" sz="quarter" idx="11"/>
          </p:nvPr>
        </p:nvSpPr>
        <p:spPr/>
        <p:txBody>
          <a:bodyPr/>
          <a:lstStyle>
            <a:lvl1pPr>
              <a:defRPr/>
            </a:lvl1pPr>
          </a:lstStyle>
          <a:p>
            <a:r>
              <a:rPr lang="es-ES"/>
              <a:t>Instituto Balear de la Familia</a:t>
            </a:r>
          </a:p>
        </p:txBody>
      </p:sp>
      <p:sp>
        <p:nvSpPr>
          <p:cNvPr id="6" name="5 Marcador de número de diapositiva"/>
          <p:cNvSpPr>
            <a:spLocks noGrp="1"/>
          </p:cNvSpPr>
          <p:nvPr>
            <p:ph type="sldNum" sz="quarter" idx="12"/>
          </p:nvPr>
        </p:nvSpPr>
        <p:spPr/>
        <p:txBody>
          <a:bodyPr/>
          <a:lstStyle>
            <a:lvl1pPr>
              <a:defRPr/>
            </a:lvl1pPr>
          </a:lstStyle>
          <a:p>
            <a:fld id="{37E18CA2-A5FC-4F5B-BC3B-2B67E4714388}" type="slidenum">
              <a:rPr lang="es-ES"/>
              <a:pPr/>
              <a:t>‹Nº›</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r>
              <a:rPr lang="es-ES"/>
              <a:t>mayo 2018</a:t>
            </a:r>
          </a:p>
        </p:txBody>
      </p:sp>
      <p:sp>
        <p:nvSpPr>
          <p:cNvPr id="5" name="4 Marcador de pie de página"/>
          <p:cNvSpPr>
            <a:spLocks noGrp="1"/>
          </p:cNvSpPr>
          <p:nvPr>
            <p:ph type="ftr" sz="quarter" idx="11"/>
          </p:nvPr>
        </p:nvSpPr>
        <p:spPr/>
        <p:txBody>
          <a:bodyPr/>
          <a:lstStyle>
            <a:lvl1pPr>
              <a:defRPr/>
            </a:lvl1pPr>
          </a:lstStyle>
          <a:p>
            <a:r>
              <a:rPr lang="es-ES"/>
              <a:t>Instituto Balear de la Familia</a:t>
            </a:r>
          </a:p>
        </p:txBody>
      </p:sp>
      <p:sp>
        <p:nvSpPr>
          <p:cNvPr id="6" name="5 Marcador de número de diapositiva"/>
          <p:cNvSpPr>
            <a:spLocks noGrp="1"/>
          </p:cNvSpPr>
          <p:nvPr>
            <p:ph type="sldNum" sz="quarter" idx="12"/>
          </p:nvPr>
        </p:nvSpPr>
        <p:spPr/>
        <p:txBody>
          <a:bodyPr/>
          <a:lstStyle>
            <a:lvl1pPr>
              <a:defRPr/>
            </a:lvl1pPr>
          </a:lstStyle>
          <a:p>
            <a:fld id="{64083CF1-47B2-49F8-BBE1-D81EDE1264C2}" type="slidenum">
              <a:rPr lang="es-ES"/>
              <a:pPr/>
              <a:t>‹Nº›</a:t>
            </a:fld>
            <a:endParaRPr lang="es-E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lvl1pPr>
              <a:defRPr/>
            </a:lvl1pPr>
          </a:lstStyle>
          <a:p>
            <a:r>
              <a:rPr lang="es-ES"/>
              <a:t>mayo 2018</a:t>
            </a:r>
          </a:p>
        </p:txBody>
      </p:sp>
      <p:sp>
        <p:nvSpPr>
          <p:cNvPr id="6" name="5 Marcador de pie de página"/>
          <p:cNvSpPr>
            <a:spLocks noGrp="1"/>
          </p:cNvSpPr>
          <p:nvPr>
            <p:ph type="ftr" sz="quarter" idx="11"/>
          </p:nvPr>
        </p:nvSpPr>
        <p:spPr/>
        <p:txBody>
          <a:bodyPr/>
          <a:lstStyle>
            <a:lvl1pPr>
              <a:defRPr/>
            </a:lvl1pPr>
          </a:lstStyle>
          <a:p>
            <a:r>
              <a:rPr lang="es-ES"/>
              <a:t>Instituto Balear de la Familia</a:t>
            </a:r>
          </a:p>
        </p:txBody>
      </p:sp>
      <p:sp>
        <p:nvSpPr>
          <p:cNvPr id="7" name="6 Marcador de número de diapositiva"/>
          <p:cNvSpPr>
            <a:spLocks noGrp="1"/>
          </p:cNvSpPr>
          <p:nvPr>
            <p:ph type="sldNum" sz="quarter" idx="12"/>
          </p:nvPr>
        </p:nvSpPr>
        <p:spPr/>
        <p:txBody>
          <a:bodyPr/>
          <a:lstStyle>
            <a:lvl1pPr>
              <a:defRPr/>
            </a:lvl1pPr>
          </a:lstStyle>
          <a:p>
            <a:fld id="{141E40E3-6BEB-4C0E-8484-9AD4627D2C92}" type="slidenum">
              <a:rPr lang="es-ES"/>
              <a:pPr/>
              <a:t>‹Nº›</a:t>
            </a:fld>
            <a:endParaRPr lang="es-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lvl1pPr>
              <a:defRPr/>
            </a:lvl1pPr>
          </a:lstStyle>
          <a:p>
            <a:r>
              <a:rPr lang="es-ES"/>
              <a:t>mayo 2018</a:t>
            </a:r>
          </a:p>
        </p:txBody>
      </p:sp>
      <p:sp>
        <p:nvSpPr>
          <p:cNvPr id="8" name="7 Marcador de pie de página"/>
          <p:cNvSpPr>
            <a:spLocks noGrp="1"/>
          </p:cNvSpPr>
          <p:nvPr>
            <p:ph type="ftr" sz="quarter" idx="11"/>
          </p:nvPr>
        </p:nvSpPr>
        <p:spPr/>
        <p:txBody>
          <a:bodyPr/>
          <a:lstStyle>
            <a:lvl1pPr>
              <a:defRPr/>
            </a:lvl1pPr>
          </a:lstStyle>
          <a:p>
            <a:r>
              <a:rPr lang="es-ES"/>
              <a:t>Instituto Balear de la Familia</a:t>
            </a:r>
          </a:p>
        </p:txBody>
      </p:sp>
      <p:sp>
        <p:nvSpPr>
          <p:cNvPr id="9" name="8 Marcador de número de diapositiva"/>
          <p:cNvSpPr>
            <a:spLocks noGrp="1"/>
          </p:cNvSpPr>
          <p:nvPr>
            <p:ph type="sldNum" sz="quarter" idx="12"/>
          </p:nvPr>
        </p:nvSpPr>
        <p:spPr/>
        <p:txBody>
          <a:bodyPr/>
          <a:lstStyle>
            <a:lvl1pPr>
              <a:defRPr/>
            </a:lvl1pPr>
          </a:lstStyle>
          <a:p>
            <a:fld id="{DDF1EE5B-155D-4A74-999B-58BFB4968101}" type="slidenum">
              <a:rPr lang="es-ES"/>
              <a:pPr/>
              <a:t>‹Nº›</a:t>
            </a:fld>
            <a:endParaRPr lang="es-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lvl1pPr>
              <a:defRPr/>
            </a:lvl1pPr>
          </a:lstStyle>
          <a:p>
            <a:r>
              <a:rPr lang="es-ES"/>
              <a:t>mayo 2018</a:t>
            </a:r>
          </a:p>
        </p:txBody>
      </p:sp>
      <p:sp>
        <p:nvSpPr>
          <p:cNvPr id="4" name="3 Marcador de pie de página"/>
          <p:cNvSpPr>
            <a:spLocks noGrp="1"/>
          </p:cNvSpPr>
          <p:nvPr>
            <p:ph type="ftr" sz="quarter" idx="11"/>
          </p:nvPr>
        </p:nvSpPr>
        <p:spPr/>
        <p:txBody>
          <a:bodyPr/>
          <a:lstStyle>
            <a:lvl1pPr>
              <a:defRPr/>
            </a:lvl1pPr>
          </a:lstStyle>
          <a:p>
            <a:r>
              <a:rPr lang="es-ES"/>
              <a:t>Instituto Balear de la Familia</a:t>
            </a:r>
          </a:p>
        </p:txBody>
      </p:sp>
      <p:sp>
        <p:nvSpPr>
          <p:cNvPr id="5" name="4 Marcador de número de diapositiva"/>
          <p:cNvSpPr>
            <a:spLocks noGrp="1"/>
          </p:cNvSpPr>
          <p:nvPr>
            <p:ph type="sldNum" sz="quarter" idx="12"/>
          </p:nvPr>
        </p:nvSpPr>
        <p:spPr/>
        <p:txBody>
          <a:bodyPr/>
          <a:lstStyle>
            <a:lvl1pPr>
              <a:defRPr/>
            </a:lvl1pPr>
          </a:lstStyle>
          <a:p>
            <a:fld id="{47B660D2-BF28-424F-B5E7-B4CF9CF94302}" type="slidenum">
              <a:rPr lang="es-ES"/>
              <a:pPr/>
              <a:t>‹Nº›</a:t>
            </a:fld>
            <a:endParaRPr lang="es-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r>
              <a:rPr lang="es-ES"/>
              <a:t>mayo 2018</a:t>
            </a:r>
          </a:p>
        </p:txBody>
      </p:sp>
      <p:sp>
        <p:nvSpPr>
          <p:cNvPr id="3" name="2 Marcador de pie de página"/>
          <p:cNvSpPr>
            <a:spLocks noGrp="1"/>
          </p:cNvSpPr>
          <p:nvPr>
            <p:ph type="ftr" sz="quarter" idx="11"/>
          </p:nvPr>
        </p:nvSpPr>
        <p:spPr/>
        <p:txBody>
          <a:bodyPr/>
          <a:lstStyle>
            <a:lvl1pPr>
              <a:defRPr/>
            </a:lvl1pPr>
          </a:lstStyle>
          <a:p>
            <a:r>
              <a:rPr lang="es-ES"/>
              <a:t>Instituto Balear de la Familia</a:t>
            </a:r>
          </a:p>
        </p:txBody>
      </p:sp>
      <p:sp>
        <p:nvSpPr>
          <p:cNvPr id="4" name="3 Marcador de número de diapositiva"/>
          <p:cNvSpPr>
            <a:spLocks noGrp="1"/>
          </p:cNvSpPr>
          <p:nvPr>
            <p:ph type="sldNum" sz="quarter" idx="12"/>
          </p:nvPr>
        </p:nvSpPr>
        <p:spPr/>
        <p:txBody>
          <a:bodyPr/>
          <a:lstStyle>
            <a:lvl1pPr>
              <a:defRPr/>
            </a:lvl1pPr>
          </a:lstStyle>
          <a:p>
            <a:fld id="{7ECDD71D-EACC-45F9-A409-83BCA37EEB42}" type="slidenum">
              <a:rPr lang="es-ES"/>
              <a:pPr/>
              <a:t>‹Nº›</a:t>
            </a:fld>
            <a:endParaRPr lang="es-E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r>
              <a:rPr lang="es-ES"/>
              <a:t>mayo 2018</a:t>
            </a:r>
          </a:p>
        </p:txBody>
      </p:sp>
      <p:sp>
        <p:nvSpPr>
          <p:cNvPr id="6" name="5 Marcador de pie de página"/>
          <p:cNvSpPr>
            <a:spLocks noGrp="1"/>
          </p:cNvSpPr>
          <p:nvPr>
            <p:ph type="ftr" sz="quarter" idx="11"/>
          </p:nvPr>
        </p:nvSpPr>
        <p:spPr/>
        <p:txBody>
          <a:bodyPr/>
          <a:lstStyle>
            <a:lvl1pPr>
              <a:defRPr/>
            </a:lvl1pPr>
          </a:lstStyle>
          <a:p>
            <a:r>
              <a:rPr lang="es-ES"/>
              <a:t>Instituto Balear de la Familia</a:t>
            </a:r>
          </a:p>
        </p:txBody>
      </p:sp>
      <p:sp>
        <p:nvSpPr>
          <p:cNvPr id="7" name="6 Marcador de número de diapositiva"/>
          <p:cNvSpPr>
            <a:spLocks noGrp="1"/>
          </p:cNvSpPr>
          <p:nvPr>
            <p:ph type="sldNum" sz="quarter" idx="12"/>
          </p:nvPr>
        </p:nvSpPr>
        <p:spPr/>
        <p:txBody>
          <a:bodyPr/>
          <a:lstStyle>
            <a:lvl1pPr>
              <a:defRPr/>
            </a:lvl1pPr>
          </a:lstStyle>
          <a:p>
            <a:fld id="{13B14958-BA26-4513-8B45-8FF7CA268863}"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t>mayo 2018</a:t>
            </a:r>
          </a:p>
        </p:txBody>
      </p:sp>
      <p:sp>
        <p:nvSpPr>
          <p:cNvPr id="5" name="5 Marcador de número de diapositiva"/>
          <p:cNvSpPr>
            <a:spLocks noGrp="1"/>
          </p:cNvSpPr>
          <p:nvPr>
            <p:ph type="sldNum" sz="quarter" idx="11"/>
          </p:nvPr>
        </p:nvSpPr>
        <p:spPr/>
        <p:txBody>
          <a:bodyPr/>
          <a:lstStyle>
            <a:lvl1pPr>
              <a:defRPr/>
            </a:lvl1pPr>
          </a:lstStyle>
          <a:p>
            <a:pPr>
              <a:defRPr/>
            </a:pPr>
            <a:fld id="{2586E40A-3F92-4154-914E-D629AFA9E023}" type="slidenum">
              <a:rPr lang="es-ES"/>
              <a:pPr>
                <a:defRPr/>
              </a:pPr>
              <a:t>‹Nº›</a:t>
            </a:fld>
            <a:endParaRPr lang="es-E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r>
              <a:rPr lang="es-ES"/>
              <a:t>mayo 2018</a:t>
            </a:r>
          </a:p>
        </p:txBody>
      </p:sp>
      <p:sp>
        <p:nvSpPr>
          <p:cNvPr id="6" name="5 Marcador de pie de página"/>
          <p:cNvSpPr>
            <a:spLocks noGrp="1"/>
          </p:cNvSpPr>
          <p:nvPr>
            <p:ph type="ftr" sz="quarter" idx="11"/>
          </p:nvPr>
        </p:nvSpPr>
        <p:spPr/>
        <p:txBody>
          <a:bodyPr/>
          <a:lstStyle>
            <a:lvl1pPr>
              <a:defRPr/>
            </a:lvl1pPr>
          </a:lstStyle>
          <a:p>
            <a:r>
              <a:rPr lang="es-ES"/>
              <a:t>Instituto Balear de la Familia</a:t>
            </a:r>
          </a:p>
        </p:txBody>
      </p:sp>
      <p:sp>
        <p:nvSpPr>
          <p:cNvPr id="7" name="6 Marcador de número de diapositiva"/>
          <p:cNvSpPr>
            <a:spLocks noGrp="1"/>
          </p:cNvSpPr>
          <p:nvPr>
            <p:ph type="sldNum" sz="quarter" idx="12"/>
          </p:nvPr>
        </p:nvSpPr>
        <p:spPr/>
        <p:txBody>
          <a:bodyPr/>
          <a:lstStyle>
            <a:lvl1pPr>
              <a:defRPr/>
            </a:lvl1pPr>
          </a:lstStyle>
          <a:p>
            <a:fld id="{D5226ED7-2F82-4283-AB58-66BE74BF29F7}" type="slidenum">
              <a:rPr lang="es-ES"/>
              <a:pPr/>
              <a:t>‹Nº›</a:t>
            </a:fld>
            <a:endParaRPr lang="es-E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r>
              <a:rPr lang="es-ES"/>
              <a:t>mayo 2018</a:t>
            </a:r>
          </a:p>
        </p:txBody>
      </p:sp>
      <p:sp>
        <p:nvSpPr>
          <p:cNvPr id="5" name="4 Marcador de pie de página"/>
          <p:cNvSpPr>
            <a:spLocks noGrp="1"/>
          </p:cNvSpPr>
          <p:nvPr>
            <p:ph type="ftr" sz="quarter" idx="11"/>
          </p:nvPr>
        </p:nvSpPr>
        <p:spPr/>
        <p:txBody>
          <a:bodyPr/>
          <a:lstStyle>
            <a:lvl1pPr>
              <a:defRPr/>
            </a:lvl1pPr>
          </a:lstStyle>
          <a:p>
            <a:r>
              <a:rPr lang="es-ES"/>
              <a:t>Instituto Balear de la Familia</a:t>
            </a:r>
          </a:p>
        </p:txBody>
      </p:sp>
      <p:sp>
        <p:nvSpPr>
          <p:cNvPr id="6" name="5 Marcador de número de diapositiva"/>
          <p:cNvSpPr>
            <a:spLocks noGrp="1"/>
          </p:cNvSpPr>
          <p:nvPr>
            <p:ph type="sldNum" sz="quarter" idx="12"/>
          </p:nvPr>
        </p:nvSpPr>
        <p:spPr/>
        <p:txBody>
          <a:bodyPr/>
          <a:lstStyle>
            <a:lvl1pPr>
              <a:defRPr/>
            </a:lvl1pPr>
          </a:lstStyle>
          <a:p>
            <a:fld id="{266B80DA-DFE3-4CE5-BD89-145DD5B01DD0}" type="slidenum">
              <a:rPr lang="es-ES"/>
              <a:pPr/>
              <a:t>‹Nº›</a:t>
            </a:fld>
            <a:endParaRPr lang="es-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r>
              <a:rPr lang="es-ES"/>
              <a:t>mayo 2018</a:t>
            </a:r>
          </a:p>
        </p:txBody>
      </p:sp>
      <p:sp>
        <p:nvSpPr>
          <p:cNvPr id="5" name="4 Marcador de pie de página"/>
          <p:cNvSpPr>
            <a:spLocks noGrp="1"/>
          </p:cNvSpPr>
          <p:nvPr>
            <p:ph type="ftr" sz="quarter" idx="11"/>
          </p:nvPr>
        </p:nvSpPr>
        <p:spPr/>
        <p:txBody>
          <a:bodyPr/>
          <a:lstStyle>
            <a:lvl1pPr>
              <a:defRPr/>
            </a:lvl1pPr>
          </a:lstStyle>
          <a:p>
            <a:r>
              <a:rPr lang="es-ES"/>
              <a:t>Instituto Balear de la Familia</a:t>
            </a:r>
          </a:p>
        </p:txBody>
      </p:sp>
      <p:sp>
        <p:nvSpPr>
          <p:cNvPr id="6" name="5 Marcador de número de diapositiva"/>
          <p:cNvSpPr>
            <a:spLocks noGrp="1"/>
          </p:cNvSpPr>
          <p:nvPr>
            <p:ph type="sldNum" sz="quarter" idx="12"/>
          </p:nvPr>
        </p:nvSpPr>
        <p:spPr/>
        <p:txBody>
          <a:bodyPr/>
          <a:lstStyle>
            <a:lvl1pPr>
              <a:defRPr/>
            </a:lvl1pPr>
          </a:lstStyle>
          <a:p>
            <a:fld id="{D4525814-0549-44E2-844B-230018AA53BB}" type="slidenum">
              <a:rPr lang="es-ES"/>
              <a:pPr/>
              <a:t>‹Nº›</a:t>
            </a:fld>
            <a:endParaRPr lang="es-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5" name="5 Marcador de número de diapositiva"/>
          <p:cNvSpPr>
            <a:spLocks noGrp="1"/>
          </p:cNvSpPr>
          <p:nvPr>
            <p:ph type="sldNum" sz="quarter" idx="11"/>
          </p:nvPr>
        </p:nvSpPr>
        <p:spPr/>
        <p:txBody>
          <a:bodyPr/>
          <a:lstStyle>
            <a:lvl1pPr>
              <a:defRPr/>
            </a:lvl1pPr>
          </a:lstStyle>
          <a:p>
            <a:pPr>
              <a:defRPr/>
            </a:pPr>
            <a:fld id="{E95BADC9-D399-4E35-A894-490AA959B713}"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5" name="5 Marcador de número de diapositiva"/>
          <p:cNvSpPr>
            <a:spLocks noGrp="1"/>
          </p:cNvSpPr>
          <p:nvPr>
            <p:ph type="sldNum" sz="quarter" idx="11"/>
          </p:nvPr>
        </p:nvSpPr>
        <p:spPr/>
        <p:txBody>
          <a:bodyPr/>
          <a:lstStyle>
            <a:lvl1pPr>
              <a:defRPr/>
            </a:lvl1pPr>
          </a:lstStyle>
          <a:p>
            <a:pPr>
              <a:defRPr/>
            </a:pPr>
            <a:fld id="{2586E40A-3F92-4154-914E-D629AFA9E023}"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5" name="5 Marcador de número de diapositiva"/>
          <p:cNvSpPr>
            <a:spLocks noGrp="1"/>
          </p:cNvSpPr>
          <p:nvPr>
            <p:ph type="sldNum" sz="quarter" idx="11"/>
          </p:nvPr>
        </p:nvSpPr>
        <p:spPr/>
        <p:txBody>
          <a:bodyPr/>
          <a:lstStyle>
            <a:lvl1pPr>
              <a:defRPr/>
            </a:lvl1pPr>
          </a:lstStyle>
          <a:p>
            <a:pPr>
              <a:defRPr/>
            </a:pPr>
            <a:fld id="{AD4E1609-EF54-4AC9-9E88-AA398AA508BB}"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6" name="5 Marcador de número de diapositiva"/>
          <p:cNvSpPr>
            <a:spLocks noGrp="1"/>
          </p:cNvSpPr>
          <p:nvPr>
            <p:ph type="sldNum" sz="quarter" idx="11"/>
          </p:nvPr>
        </p:nvSpPr>
        <p:spPr/>
        <p:txBody>
          <a:bodyPr/>
          <a:lstStyle>
            <a:lvl1pPr>
              <a:defRPr/>
            </a:lvl1pPr>
          </a:lstStyle>
          <a:p>
            <a:pPr>
              <a:defRPr/>
            </a:pPr>
            <a:fld id="{2C612261-3933-47DF-AE19-1C9D02F285EC}"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8" name="5 Marcador de número de diapositiva"/>
          <p:cNvSpPr>
            <a:spLocks noGrp="1"/>
          </p:cNvSpPr>
          <p:nvPr>
            <p:ph type="sldNum" sz="quarter" idx="11"/>
          </p:nvPr>
        </p:nvSpPr>
        <p:spPr/>
        <p:txBody>
          <a:bodyPr/>
          <a:lstStyle>
            <a:lvl1pPr>
              <a:defRPr/>
            </a:lvl1pPr>
          </a:lstStyle>
          <a:p>
            <a:pPr>
              <a:defRPr/>
            </a:pPr>
            <a:fld id="{7135FAB4-9229-472E-B3E6-A02286F7C22A}"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4" name="5 Marcador de número de diapositiva"/>
          <p:cNvSpPr>
            <a:spLocks noGrp="1"/>
          </p:cNvSpPr>
          <p:nvPr>
            <p:ph type="sldNum" sz="quarter" idx="11"/>
          </p:nvPr>
        </p:nvSpPr>
        <p:spPr/>
        <p:txBody>
          <a:bodyPr/>
          <a:lstStyle>
            <a:lvl1pPr>
              <a:defRPr/>
            </a:lvl1pPr>
          </a:lstStyle>
          <a:p>
            <a:pPr>
              <a:defRPr/>
            </a:pPr>
            <a:fld id="{F25EE2C3-1188-47E5-9A15-7C1A12B78C2C}"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3" name="5 Marcador de número de diapositiva"/>
          <p:cNvSpPr>
            <a:spLocks noGrp="1"/>
          </p:cNvSpPr>
          <p:nvPr>
            <p:ph type="sldNum" sz="quarter" idx="11"/>
          </p:nvPr>
        </p:nvSpPr>
        <p:spPr/>
        <p:txBody>
          <a:bodyPr/>
          <a:lstStyle>
            <a:lvl1pPr>
              <a:defRPr/>
            </a:lvl1pPr>
          </a:lstStyle>
          <a:p>
            <a:pPr>
              <a:defRPr/>
            </a:pPr>
            <a:fld id="{0E98D858-5C7F-49B4-88A8-8D737D89F7B7}"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r>
              <a:rPr lang="es-ES"/>
              <a:t>mayo 2018</a:t>
            </a:r>
          </a:p>
        </p:txBody>
      </p:sp>
      <p:sp>
        <p:nvSpPr>
          <p:cNvPr id="5" name="5 Marcador de número de diapositiva"/>
          <p:cNvSpPr>
            <a:spLocks noGrp="1"/>
          </p:cNvSpPr>
          <p:nvPr>
            <p:ph type="sldNum" sz="quarter" idx="11"/>
          </p:nvPr>
        </p:nvSpPr>
        <p:spPr/>
        <p:txBody>
          <a:bodyPr/>
          <a:lstStyle>
            <a:lvl1pPr>
              <a:defRPr/>
            </a:lvl1pPr>
          </a:lstStyle>
          <a:p>
            <a:pPr>
              <a:defRPr/>
            </a:pPr>
            <a:fld id="{AD4E1609-EF54-4AC9-9E88-AA398AA508BB}" type="slidenum">
              <a:rPr lang="es-ES"/>
              <a:pPr>
                <a:defRPr/>
              </a:pPr>
              <a:t>‹Nº›</a:t>
            </a:fld>
            <a:endParaRPr lang="es-E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6" name="5 Marcador de número de diapositiva"/>
          <p:cNvSpPr>
            <a:spLocks noGrp="1"/>
          </p:cNvSpPr>
          <p:nvPr>
            <p:ph type="sldNum" sz="quarter" idx="11"/>
          </p:nvPr>
        </p:nvSpPr>
        <p:spPr/>
        <p:txBody>
          <a:bodyPr/>
          <a:lstStyle>
            <a:lvl1pPr>
              <a:defRPr/>
            </a:lvl1pPr>
          </a:lstStyle>
          <a:p>
            <a:pPr>
              <a:defRPr/>
            </a:pPr>
            <a:fld id="{B97C16EB-2107-41E8-9C3B-DB3B064CD4B3}"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6" name="5 Marcador de número de diapositiva"/>
          <p:cNvSpPr>
            <a:spLocks noGrp="1"/>
          </p:cNvSpPr>
          <p:nvPr>
            <p:ph type="sldNum" sz="quarter" idx="11"/>
          </p:nvPr>
        </p:nvSpPr>
        <p:spPr/>
        <p:txBody>
          <a:bodyPr/>
          <a:lstStyle>
            <a:lvl1pPr>
              <a:defRPr/>
            </a:lvl1pPr>
          </a:lstStyle>
          <a:p>
            <a:pPr>
              <a:defRPr/>
            </a:pPr>
            <a:fld id="{19826DC7-236E-4F4C-AA71-1476A0F64D4B}"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5" name="5 Marcador de número de diapositiva"/>
          <p:cNvSpPr>
            <a:spLocks noGrp="1"/>
          </p:cNvSpPr>
          <p:nvPr>
            <p:ph type="sldNum" sz="quarter" idx="11"/>
          </p:nvPr>
        </p:nvSpPr>
        <p:spPr/>
        <p:txBody>
          <a:bodyPr/>
          <a:lstStyle>
            <a:lvl1pPr>
              <a:defRPr/>
            </a:lvl1pPr>
          </a:lstStyle>
          <a:p>
            <a:pPr>
              <a:defRPr/>
            </a:pPr>
            <a:fld id="{25AF02D7-3A39-43D1-87D7-1C3C016A10AE}"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69075" y="0"/>
            <a:ext cx="2117725" cy="6126163"/>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214313" y="0"/>
            <a:ext cx="6202362" cy="61261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r>
              <a:rPr lang="es-ES">
                <a:solidFill>
                  <a:srgbClr val="FFFFFF"/>
                </a:solidFill>
              </a:rPr>
              <a:t>mayo 2018</a:t>
            </a:r>
          </a:p>
        </p:txBody>
      </p:sp>
      <p:sp>
        <p:nvSpPr>
          <p:cNvPr id="5" name="5 Marcador de número de diapositiva"/>
          <p:cNvSpPr>
            <a:spLocks noGrp="1"/>
          </p:cNvSpPr>
          <p:nvPr>
            <p:ph type="sldNum" sz="quarter" idx="11"/>
          </p:nvPr>
        </p:nvSpPr>
        <p:spPr/>
        <p:txBody>
          <a:bodyPr/>
          <a:lstStyle>
            <a:lvl1pPr>
              <a:defRPr/>
            </a:lvl1pPr>
          </a:lstStyle>
          <a:p>
            <a:pPr>
              <a:defRPr/>
            </a:pPr>
            <a:fld id="{BE462467-7409-4217-A9A4-51A8E3EA80B8}" type="slidenum">
              <a:rPr lang="es-ES">
                <a:solidFill>
                  <a:srgbClr val="FFFFFF"/>
                </a:solidFill>
              </a:rPr>
              <a:pPr>
                <a:defRPr/>
              </a:pPr>
              <a:t>‹Nº›</a:t>
            </a:fld>
            <a:endParaRPr lang="es-ES" dirty="0">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r>
              <a:rPr lang="es-ES"/>
              <a:t>mayo 2018</a:t>
            </a:r>
          </a:p>
        </p:txBody>
      </p:sp>
      <p:sp>
        <p:nvSpPr>
          <p:cNvPr id="6" name="5 Marcador de número de diapositiva"/>
          <p:cNvSpPr>
            <a:spLocks noGrp="1"/>
          </p:cNvSpPr>
          <p:nvPr>
            <p:ph type="sldNum" sz="quarter" idx="11"/>
          </p:nvPr>
        </p:nvSpPr>
        <p:spPr/>
        <p:txBody>
          <a:bodyPr/>
          <a:lstStyle>
            <a:lvl1pPr>
              <a:defRPr/>
            </a:lvl1pPr>
          </a:lstStyle>
          <a:p>
            <a:pPr>
              <a:defRPr/>
            </a:pPr>
            <a:fld id="{2C612261-3933-47DF-AE19-1C9D02F285EC}"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r>
              <a:rPr lang="es-ES"/>
              <a:t>mayo 2018</a:t>
            </a:r>
          </a:p>
        </p:txBody>
      </p:sp>
      <p:sp>
        <p:nvSpPr>
          <p:cNvPr id="8" name="5 Marcador de número de diapositiva"/>
          <p:cNvSpPr>
            <a:spLocks noGrp="1"/>
          </p:cNvSpPr>
          <p:nvPr>
            <p:ph type="sldNum" sz="quarter" idx="11"/>
          </p:nvPr>
        </p:nvSpPr>
        <p:spPr/>
        <p:txBody>
          <a:bodyPr/>
          <a:lstStyle>
            <a:lvl1pPr>
              <a:defRPr/>
            </a:lvl1pPr>
          </a:lstStyle>
          <a:p>
            <a:pPr>
              <a:defRPr/>
            </a:pPr>
            <a:fld id="{7135FAB4-9229-472E-B3E6-A02286F7C22A}"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r>
              <a:rPr lang="es-ES"/>
              <a:t>mayo 2018</a:t>
            </a:r>
          </a:p>
        </p:txBody>
      </p:sp>
      <p:sp>
        <p:nvSpPr>
          <p:cNvPr id="4" name="5 Marcador de número de diapositiva"/>
          <p:cNvSpPr>
            <a:spLocks noGrp="1"/>
          </p:cNvSpPr>
          <p:nvPr>
            <p:ph type="sldNum" sz="quarter" idx="11"/>
          </p:nvPr>
        </p:nvSpPr>
        <p:spPr/>
        <p:txBody>
          <a:bodyPr/>
          <a:lstStyle>
            <a:lvl1pPr>
              <a:defRPr/>
            </a:lvl1pPr>
          </a:lstStyle>
          <a:p>
            <a:pPr>
              <a:defRPr/>
            </a:pPr>
            <a:fld id="{F25EE2C3-1188-47E5-9A15-7C1A12B78C2C}"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r>
              <a:rPr lang="es-ES"/>
              <a:t>mayo 2018</a:t>
            </a:r>
          </a:p>
        </p:txBody>
      </p:sp>
      <p:sp>
        <p:nvSpPr>
          <p:cNvPr id="3" name="5 Marcador de número de diapositiva"/>
          <p:cNvSpPr>
            <a:spLocks noGrp="1"/>
          </p:cNvSpPr>
          <p:nvPr>
            <p:ph type="sldNum" sz="quarter" idx="11"/>
          </p:nvPr>
        </p:nvSpPr>
        <p:spPr/>
        <p:txBody>
          <a:bodyPr/>
          <a:lstStyle>
            <a:lvl1pPr>
              <a:defRPr/>
            </a:lvl1pPr>
          </a:lstStyle>
          <a:p>
            <a:pPr>
              <a:defRPr/>
            </a:pPr>
            <a:fld id="{0E98D858-5C7F-49B4-88A8-8D737D89F7B7}"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ES"/>
              <a:t>mayo 2018</a:t>
            </a:r>
          </a:p>
        </p:txBody>
      </p:sp>
      <p:sp>
        <p:nvSpPr>
          <p:cNvPr id="6" name="5 Marcador de número de diapositiva"/>
          <p:cNvSpPr>
            <a:spLocks noGrp="1"/>
          </p:cNvSpPr>
          <p:nvPr>
            <p:ph type="sldNum" sz="quarter" idx="11"/>
          </p:nvPr>
        </p:nvSpPr>
        <p:spPr/>
        <p:txBody>
          <a:bodyPr/>
          <a:lstStyle>
            <a:lvl1pPr>
              <a:defRPr/>
            </a:lvl1pPr>
          </a:lstStyle>
          <a:p>
            <a:pPr>
              <a:defRPr/>
            </a:pPr>
            <a:fld id="{B97C16EB-2107-41E8-9C3B-DB3B064CD4B3}"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ES"/>
              <a:t>mayo 2018</a:t>
            </a:r>
          </a:p>
        </p:txBody>
      </p:sp>
      <p:sp>
        <p:nvSpPr>
          <p:cNvPr id="6" name="5 Marcador de número de diapositiva"/>
          <p:cNvSpPr>
            <a:spLocks noGrp="1"/>
          </p:cNvSpPr>
          <p:nvPr>
            <p:ph type="sldNum" sz="quarter" idx="11"/>
          </p:nvPr>
        </p:nvSpPr>
        <p:spPr/>
        <p:txBody>
          <a:bodyPr/>
          <a:lstStyle>
            <a:lvl1pPr>
              <a:defRPr/>
            </a:lvl1pPr>
          </a:lstStyle>
          <a:p>
            <a:pPr>
              <a:defRPr/>
            </a:pPr>
            <a:fld id="{19826DC7-236E-4F4C-AA71-1476A0F64D4B}"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2000" contrast="-46000"/>
          </a:blip>
          <a:srcRect/>
          <a:stretch>
            <a:fillRect l="-18000" r="-18000"/>
          </a:stretch>
        </a:blipFill>
        <a:effectLst/>
      </p:bgPr>
    </p:bg>
    <p:spTree>
      <p:nvGrpSpPr>
        <p:cNvPr id="1" name=""/>
        <p:cNvGrpSpPr/>
        <p:nvPr/>
      </p:nvGrpSpPr>
      <p:grpSpPr>
        <a:xfrm>
          <a:off x="0" y="0"/>
          <a:ext cx="0" cy="0"/>
          <a:chOff x="0" y="0"/>
          <a:chExt cx="0" cy="0"/>
        </a:xfrm>
      </p:grpSpPr>
      <p:pic>
        <p:nvPicPr>
          <p:cNvPr id="124930" name="7 Imagen" descr="base_des.jpg"/>
          <p:cNvPicPr>
            <a:picLocks noChangeAspect="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4" name="3 Marcador de fecha"/>
          <p:cNvSpPr>
            <a:spLocks noGrp="1"/>
          </p:cNvSpPr>
          <p:nvPr>
            <p:ph type="dt" sz="half" idx="2"/>
          </p:nvPr>
        </p:nvSpPr>
        <p:spPr>
          <a:xfrm>
            <a:off x="7429500" y="6564313"/>
            <a:ext cx="1185863"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defRPr>
            </a:lvl1pPr>
          </a:lstStyle>
          <a:p>
            <a:pPr>
              <a:defRPr/>
            </a:pPr>
            <a:r>
              <a:rPr lang="es-ES"/>
              <a:t>mayo 2018</a:t>
            </a:r>
          </a:p>
        </p:txBody>
      </p:sp>
      <p:sp>
        <p:nvSpPr>
          <p:cNvPr id="6" name="5 Marcador de número de diapositiva"/>
          <p:cNvSpPr>
            <a:spLocks noGrp="1"/>
          </p:cNvSpPr>
          <p:nvPr>
            <p:ph type="sldNum" sz="quarter" idx="4"/>
          </p:nvPr>
        </p:nvSpPr>
        <p:spPr>
          <a:xfrm>
            <a:off x="8643938" y="6564313"/>
            <a:ext cx="500062"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defRPr>
            </a:lvl1pPr>
          </a:lstStyle>
          <a:p>
            <a:pPr>
              <a:defRPr/>
            </a:pPr>
            <a:fld id="{70724491-CB08-4682-B653-CC4DE50F56BC}" type="slidenum">
              <a:rPr lang="es-ES"/>
              <a:pPr>
                <a:defRPr/>
              </a:pPr>
              <a:t>‹Nº›</a:t>
            </a:fld>
            <a:endParaRPr lang="es-ES" dirty="0"/>
          </a:p>
        </p:txBody>
      </p:sp>
      <p:sp>
        <p:nvSpPr>
          <p:cNvPr id="1027" name="Rectangle 3"/>
          <p:cNvSpPr>
            <a:spLocks noChangeArrowheads="1"/>
          </p:cNvSpPr>
          <p:nvPr/>
        </p:nvSpPr>
        <p:spPr bwMode="auto">
          <a:xfrm>
            <a:off x="0" y="0"/>
            <a:ext cx="179388" cy="400050"/>
          </a:xfrm>
          <a:prstGeom prst="rect">
            <a:avLst/>
          </a:prstGeom>
          <a:solidFill>
            <a:srgbClr val="FF9900"/>
          </a:solidFill>
          <a:ln w="9525">
            <a:solidFill>
              <a:srgbClr val="FF9900"/>
            </a:solidFill>
            <a:miter lim="800000"/>
            <a:headEnd/>
            <a:tailEnd/>
          </a:ln>
          <a:effectLst/>
        </p:spPr>
        <p:txBody>
          <a:bodyPr wrap="none" anchor="ctr"/>
          <a:lstStyle/>
          <a:p>
            <a:pPr>
              <a:defRPr/>
            </a:pPr>
            <a:endParaRPr lang="es-ES">
              <a:latin typeface="Arial" pitchFamily="34" charset="0"/>
              <a:cs typeface="Arial" pitchFamily="34" charset="0"/>
            </a:endParaRPr>
          </a:p>
        </p:txBody>
      </p:sp>
      <p:sp>
        <p:nvSpPr>
          <p:cNvPr id="1026" name="Rectangle 2"/>
          <p:cNvSpPr>
            <a:spLocks noChangeArrowheads="1"/>
          </p:cNvSpPr>
          <p:nvPr/>
        </p:nvSpPr>
        <p:spPr bwMode="auto">
          <a:xfrm>
            <a:off x="0" y="0"/>
            <a:ext cx="107950" cy="476250"/>
          </a:xfrm>
          <a:prstGeom prst="rect">
            <a:avLst/>
          </a:prstGeom>
          <a:solidFill>
            <a:srgbClr val="006699"/>
          </a:solidFill>
          <a:ln w="9525">
            <a:solidFill>
              <a:srgbClr val="006699"/>
            </a:solidFill>
            <a:miter lim="800000"/>
            <a:headEnd/>
            <a:tailEnd/>
          </a:ln>
          <a:effectLst/>
        </p:spPr>
        <p:txBody>
          <a:bodyPr wrap="none" anchor="ctr"/>
          <a:lstStyle/>
          <a:p>
            <a:pPr>
              <a:defRPr/>
            </a:pPr>
            <a:endParaRPr lang="es-ES">
              <a:latin typeface="Arial" pitchFamily="34" charset="0"/>
              <a:cs typeface="Arial" pitchFamily="34" charset="0"/>
            </a:endParaRPr>
          </a:p>
        </p:txBody>
      </p:sp>
      <p:sp>
        <p:nvSpPr>
          <p:cNvPr id="124935" name="12 Marcador de título"/>
          <p:cNvSpPr>
            <a:spLocks noGrp="1"/>
          </p:cNvSpPr>
          <p:nvPr>
            <p:ph type="title"/>
          </p:nvPr>
        </p:nvSpPr>
        <p:spPr bwMode="auto">
          <a:xfrm>
            <a:off x="214313" y="0"/>
            <a:ext cx="3043237" cy="500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Título diapositiva</a:t>
            </a:r>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p:txStyles>
    <p:titleStyle>
      <a:lvl1pPr algn="l" rtl="0" eaLnBrk="0" fontAlgn="base" hangingPunct="0">
        <a:spcBef>
          <a:spcPct val="0"/>
        </a:spcBef>
        <a:spcAft>
          <a:spcPct val="0"/>
        </a:spcAft>
        <a:defRPr sz="1600">
          <a:solidFill>
            <a:schemeClr val="tx2"/>
          </a:solidFill>
          <a:latin typeface="+mj-lt"/>
          <a:ea typeface="+mj-ea"/>
          <a:cs typeface="+mj-cs"/>
        </a:defRPr>
      </a:lvl1pPr>
      <a:lvl2pPr algn="l" rtl="0" eaLnBrk="0" fontAlgn="base" hangingPunct="0">
        <a:spcBef>
          <a:spcPct val="0"/>
        </a:spcBef>
        <a:spcAft>
          <a:spcPct val="0"/>
        </a:spcAft>
        <a:defRPr sz="1600">
          <a:solidFill>
            <a:schemeClr val="tx2"/>
          </a:solidFill>
          <a:latin typeface="Swis721 Ex BT" pitchFamily="34" charset="0"/>
        </a:defRPr>
      </a:lvl2pPr>
      <a:lvl3pPr algn="l" rtl="0" eaLnBrk="0" fontAlgn="base" hangingPunct="0">
        <a:spcBef>
          <a:spcPct val="0"/>
        </a:spcBef>
        <a:spcAft>
          <a:spcPct val="0"/>
        </a:spcAft>
        <a:defRPr sz="1600">
          <a:solidFill>
            <a:schemeClr val="tx2"/>
          </a:solidFill>
          <a:latin typeface="Swis721 Ex BT" pitchFamily="34" charset="0"/>
        </a:defRPr>
      </a:lvl3pPr>
      <a:lvl4pPr algn="l" rtl="0" eaLnBrk="0" fontAlgn="base" hangingPunct="0">
        <a:spcBef>
          <a:spcPct val="0"/>
        </a:spcBef>
        <a:spcAft>
          <a:spcPct val="0"/>
        </a:spcAft>
        <a:defRPr sz="1600">
          <a:solidFill>
            <a:schemeClr val="tx2"/>
          </a:solidFill>
          <a:latin typeface="Swis721 Ex BT" pitchFamily="34" charset="0"/>
        </a:defRPr>
      </a:lvl4pPr>
      <a:lvl5pPr algn="l" rtl="0" eaLnBrk="0" fontAlgn="base" hangingPunct="0">
        <a:spcBef>
          <a:spcPct val="0"/>
        </a:spcBef>
        <a:spcAft>
          <a:spcPct val="0"/>
        </a:spcAft>
        <a:defRPr sz="1600">
          <a:solidFill>
            <a:schemeClr val="tx2"/>
          </a:solidFill>
          <a:latin typeface="Swis721 Ex BT" pitchFamily="34" charset="0"/>
        </a:defRPr>
      </a:lvl5pPr>
      <a:lvl6pPr marL="457200" algn="l" rtl="0" fontAlgn="base">
        <a:spcBef>
          <a:spcPct val="0"/>
        </a:spcBef>
        <a:spcAft>
          <a:spcPct val="0"/>
        </a:spcAft>
        <a:defRPr sz="1600">
          <a:solidFill>
            <a:schemeClr val="tx2"/>
          </a:solidFill>
          <a:latin typeface="Swis721 Ex BT" pitchFamily="34" charset="0"/>
        </a:defRPr>
      </a:lvl6pPr>
      <a:lvl7pPr marL="914400" algn="l" rtl="0" fontAlgn="base">
        <a:spcBef>
          <a:spcPct val="0"/>
        </a:spcBef>
        <a:spcAft>
          <a:spcPct val="0"/>
        </a:spcAft>
        <a:defRPr sz="1600">
          <a:solidFill>
            <a:schemeClr val="tx2"/>
          </a:solidFill>
          <a:latin typeface="Swis721 Ex BT" pitchFamily="34" charset="0"/>
        </a:defRPr>
      </a:lvl7pPr>
      <a:lvl8pPr marL="1371600" algn="l" rtl="0" fontAlgn="base">
        <a:spcBef>
          <a:spcPct val="0"/>
        </a:spcBef>
        <a:spcAft>
          <a:spcPct val="0"/>
        </a:spcAft>
        <a:defRPr sz="1600">
          <a:solidFill>
            <a:schemeClr val="tx2"/>
          </a:solidFill>
          <a:latin typeface="Swis721 Ex BT" pitchFamily="34" charset="0"/>
        </a:defRPr>
      </a:lvl8pPr>
      <a:lvl9pPr marL="1828800" algn="l" rtl="0" fontAlgn="base">
        <a:spcBef>
          <a:spcPct val="0"/>
        </a:spcBef>
        <a:spcAft>
          <a:spcPct val="0"/>
        </a:spcAft>
        <a:defRPr sz="1600">
          <a:solidFill>
            <a:schemeClr val="tx2"/>
          </a:solidFill>
          <a:latin typeface="Swis721 Ex BT"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2000" contrast="-46000"/>
          </a:blip>
          <a:srcRect/>
          <a:stretch>
            <a:fillRect l="-18000" r="-18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r>
              <a:rPr lang="es-ES"/>
              <a:t>mayo 2018</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s-ES"/>
              <a:t>Instituto Balear de la Familia</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2AC33AF-F577-49C4-9DE6-DEC4C58FAFAF}"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4179" r:id="rId1"/>
    <p:sldLayoutId id="2147484180" r:id="rId2"/>
    <p:sldLayoutId id="2147484181" r:id="rId3"/>
    <p:sldLayoutId id="2147484182" r:id="rId4"/>
    <p:sldLayoutId id="2147484183" r:id="rId5"/>
    <p:sldLayoutId id="2147484184" r:id="rId6"/>
    <p:sldLayoutId id="2147484185" r:id="rId7"/>
    <p:sldLayoutId id="2147484186" r:id="rId8"/>
    <p:sldLayoutId id="2147484187" r:id="rId9"/>
    <p:sldLayoutId id="2147484188" r:id="rId10"/>
    <p:sldLayoutId id="2147484189" r:id="rId11"/>
  </p:sldLayoutIdLst>
  <p:hf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2000" contrast="-46000"/>
          </a:blip>
          <a:srcRect/>
          <a:stretch>
            <a:fillRect l="-18000" r="-18000"/>
          </a:stretch>
        </a:blipFill>
        <a:effectLst/>
      </p:bgPr>
    </p:bg>
    <p:spTree>
      <p:nvGrpSpPr>
        <p:cNvPr id="1" name=""/>
        <p:cNvGrpSpPr/>
        <p:nvPr/>
      </p:nvGrpSpPr>
      <p:grpSpPr>
        <a:xfrm>
          <a:off x="0" y="0"/>
          <a:ext cx="0" cy="0"/>
          <a:chOff x="0" y="0"/>
          <a:chExt cx="0" cy="0"/>
        </a:xfrm>
      </p:grpSpPr>
      <p:pic>
        <p:nvPicPr>
          <p:cNvPr id="124930" name="7 Imagen" descr="base_des.jpg"/>
          <p:cNvPicPr>
            <a:picLocks noChangeAspect="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4" name="3 Marcador de fecha"/>
          <p:cNvSpPr>
            <a:spLocks noGrp="1"/>
          </p:cNvSpPr>
          <p:nvPr>
            <p:ph type="dt" sz="half" idx="2"/>
          </p:nvPr>
        </p:nvSpPr>
        <p:spPr>
          <a:xfrm>
            <a:off x="7429500" y="6564313"/>
            <a:ext cx="1185863"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defRPr>
            </a:lvl1pPr>
          </a:lstStyle>
          <a:p>
            <a:pPr>
              <a:defRPr/>
            </a:pPr>
            <a:r>
              <a:rPr lang="es-ES">
                <a:solidFill>
                  <a:srgbClr val="FFFFFF"/>
                </a:solidFill>
              </a:rPr>
              <a:t>mayo 2018</a:t>
            </a:r>
          </a:p>
        </p:txBody>
      </p:sp>
      <p:sp>
        <p:nvSpPr>
          <p:cNvPr id="6" name="5 Marcador de número de diapositiva"/>
          <p:cNvSpPr>
            <a:spLocks noGrp="1"/>
          </p:cNvSpPr>
          <p:nvPr>
            <p:ph type="sldNum" sz="quarter" idx="4"/>
          </p:nvPr>
        </p:nvSpPr>
        <p:spPr>
          <a:xfrm>
            <a:off x="8643938" y="6564313"/>
            <a:ext cx="500062" cy="365125"/>
          </a:xfrm>
          <a:prstGeom prst="rect">
            <a:avLst/>
          </a:prstGeom>
        </p:spPr>
        <p:txBody>
          <a:bodyPr vert="horz" lIns="91440" tIns="45720" rIns="91440" bIns="45720" rtlCol="0" anchor="ctr"/>
          <a:lstStyle>
            <a:lvl1pPr algn="r" fontAlgn="auto">
              <a:spcBef>
                <a:spcPts val="0"/>
              </a:spcBef>
              <a:spcAft>
                <a:spcPts val="0"/>
              </a:spcAft>
              <a:defRPr sz="1200" b="1">
                <a:solidFill>
                  <a:schemeClr val="bg1"/>
                </a:solidFill>
                <a:latin typeface="+mn-lt"/>
              </a:defRPr>
            </a:lvl1pPr>
          </a:lstStyle>
          <a:p>
            <a:pPr>
              <a:defRPr/>
            </a:pPr>
            <a:fld id="{70724491-CB08-4682-B653-CC4DE50F56BC}" type="slidenum">
              <a:rPr lang="es-ES">
                <a:solidFill>
                  <a:srgbClr val="FFFFFF"/>
                </a:solidFill>
              </a:rPr>
              <a:pPr>
                <a:defRPr/>
              </a:pPr>
              <a:t>‹Nº›</a:t>
            </a:fld>
            <a:endParaRPr lang="es-ES" dirty="0">
              <a:solidFill>
                <a:srgbClr val="FFFFFF"/>
              </a:solidFill>
            </a:endParaRPr>
          </a:p>
        </p:txBody>
      </p:sp>
      <p:sp>
        <p:nvSpPr>
          <p:cNvPr id="1027" name="Rectangle 3"/>
          <p:cNvSpPr>
            <a:spLocks noChangeArrowheads="1"/>
          </p:cNvSpPr>
          <p:nvPr/>
        </p:nvSpPr>
        <p:spPr bwMode="auto">
          <a:xfrm>
            <a:off x="0" y="0"/>
            <a:ext cx="179388" cy="400050"/>
          </a:xfrm>
          <a:prstGeom prst="rect">
            <a:avLst/>
          </a:prstGeom>
          <a:solidFill>
            <a:srgbClr val="FF9900"/>
          </a:solidFill>
          <a:ln w="9525">
            <a:solidFill>
              <a:srgbClr val="FF9900"/>
            </a:solidFill>
            <a:miter lim="800000"/>
            <a:headEnd/>
            <a:tailEnd/>
          </a:ln>
          <a:effectLst/>
        </p:spPr>
        <p:txBody>
          <a:bodyPr wrap="none" anchor="ctr"/>
          <a:lstStyle/>
          <a:p>
            <a:pPr>
              <a:defRPr/>
            </a:pPr>
            <a:endParaRPr lang="es-ES">
              <a:solidFill>
                <a:srgbClr val="000000"/>
              </a:solidFill>
              <a:latin typeface="Arial" pitchFamily="34" charset="0"/>
              <a:cs typeface="Arial" pitchFamily="34" charset="0"/>
            </a:endParaRPr>
          </a:p>
        </p:txBody>
      </p:sp>
      <p:sp>
        <p:nvSpPr>
          <p:cNvPr id="1026" name="Rectangle 2"/>
          <p:cNvSpPr>
            <a:spLocks noChangeArrowheads="1"/>
          </p:cNvSpPr>
          <p:nvPr/>
        </p:nvSpPr>
        <p:spPr bwMode="auto">
          <a:xfrm>
            <a:off x="0" y="0"/>
            <a:ext cx="107950" cy="476250"/>
          </a:xfrm>
          <a:prstGeom prst="rect">
            <a:avLst/>
          </a:prstGeom>
          <a:solidFill>
            <a:srgbClr val="006699"/>
          </a:solidFill>
          <a:ln w="9525">
            <a:solidFill>
              <a:srgbClr val="006699"/>
            </a:solidFill>
            <a:miter lim="800000"/>
            <a:headEnd/>
            <a:tailEnd/>
          </a:ln>
          <a:effectLst/>
        </p:spPr>
        <p:txBody>
          <a:bodyPr wrap="none" anchor="ctr"/>
          <a:lstStyle/>
          <a:p>
            <a:pPr>
              <a:defRPr/>
            </a:pPr>
            <a:endParaRPr lang="es-ES">
              <a:solidFill>
                <a:srgbClr val="000000"/>
              </a:solidFill>
              <a:latin typeface="Arial" pitchFamily="34" charset="0"/>
              <a:cs typeface="Arial" pitchFamily="34" charset="0"/>
            </a:endParaRPr>
          </a:p>
        </p:txBody>
      </p:sp>
      <p:sp>
        <p:nvSpPr>
          <p:cNvPr id="124935" name="12 Marcador de título"/>
          <p:cNvSpPr>
            <a:spLocks noGrp="1"/>
          </p:cNvSpPr>
          <p:nvPr>
            <p:ph type="title"/>
          </p:nvPr>
        </p:nvSpPr>
        <p:spPr bwMode="auto">
          <a:xfrm>
            <a:off x="214313" y="0"/>
            <a:ext cx="3043237" cy="500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Título diapositiva</a:t>
            </a:r>
          </a:p>
        </p:txBody>
      </p:sp>
    </p:spTree>
  </p:cSld>
  <p:clrMap bg1="lt1" tx1="dk1" bg2="lt2" tx2="dk2" accent1="accent1" accent2="accent2" accent3="accent3" accent4="accent4" accent5="accent5" accent6="accent6" hlink="hlink" folHlink="folHlink"/>
  <p:sldLayoutIdLst>
    <p:sldLayoutId id="2147484323" r:id="rId1"/>
    <p:sldLayoutId id="2147484324" r:id="rId2"/>
    <p:sldLayoutId id="2147484325" r:id="rId3"/>
    <p:sldLayoutId id="2147484326" r:id="rId4"/>
    <p:sldLayoutId id="2147484327" r:id="rId5"/>
    <p:sldLayoutId id="2147484328" r:id="rId6"/>
    <p:sldLayoutId id="2147484329" r:id="rId7"/>
    <p:sldLayoutId id="2147484330" r:id="rId8"/>
    <p:sldLayoutId id="2147484331" r:id="rId9"/>
    <p:sldLayoutId id="2147484332" r:id="rId10"/>
    <p:sldLayoutId id="2147484333" r:id="rId11"/>
  </p:sldLayoutIdLst>
  <p:hf hdr="0"/>
  <p:txStyles>
    <p:titleStyle>
      <a:lvl1pPr algn="l" rtl="0" eaLnBrk="0" fontAlgn="base" hangingPunct="0">
        <a:spcBef>
          <a:spcPct val="0"/>
        </a:spcBef>
        <a:spcAft>
          <a:spcPct val="0"/>
        </a:spcAft>
        <a:defRPr sz="1600">
          <a:solidFill>
            <a:schemeClr val="tx2"/>
          </a:solidFill>
          <a:latin typeface="+mj-lt"/>
          <a:ea typeface="+mj-ea"/>
          <a:cs typeface="+mj-cs"/>
        </a:defRPr>
      </a:lvl1pPr>
      <a:lvl2pPr algn="l" rtl="0" eaLnBrk="0" fontAlgn="base" hangingPunct="0">
        <a:spcBef>
          <a:spcPct val="0"/>
        </a:spcBef>
        <a:spcAft>
          <a:spcPct val="0"/>
        </a:spcAft>
        <a:defRPr sz="1600">
          <a:solidFill>
            <a:schemeClr val="tx2"/>
          </a:solidFill>
          <a:latin typeface="Swis721 Ex BT" pitchFamily="34" charset="0"/>
        </a:defRPr>
      </a:lvl2pPr>
      <a:lvl3pPr algn="l" rtl="0" eaLnBrk="0" fontAlgn="base" hangingPunct="0">
        <a:spcBef>
          <a:spcPct val="0"/>
        </a:spcBef>
        <a:spcAft>
          <a:spcPct val="0"/>
        </a:spcAft>
        <a:defRPr sz="1600">
          <a:solidFill>
            <a:schemeClr val="tx2"/>
          </a:solidFill>
          <a:latin typeface="Swis721 Ex BT" pitchFamily="34" charset="0"/>
        </a:defRPr>
      </a:lvl3pPr>
      <a:lvl4pPr algn="l" rtl="0" eaLnBrk="0" fontAlgn="base" hangingPunct="0">
        <a:spcBef>
          <a:spcPct val="0"/>
        </a:spcBef>
        <a:spcAft>
          <a:spcPct val="0"/>
        </a:spcAft>
        <a:defRPr sz="1600">
          <a:solidFill>
            <a:schemeClr val="tx2"/>
          </a:solidFill>
          <a:latin typeface="Swis721 Ex BT" pitchFamily="34" charset="0"/>
        </a:defRPr>
      </a:lvl4pPr>
      <a:lvl5pPr algn="l" rtl="0" eaLnBrk="0" fontAlgn="base" hangingPunct="0">
        <a:spcBef>
          <a:spcPct val="0"/>
        </a:spcBef>
        <a:spcAft>
          <a:spcPct val="0"/>
        </a:spcAft>
        <a:defRPr sz="1600">
          <a:solidFill>
            <a:schemeClr val="tx2"/>
          </a:solidFill>
          <a:latin typeface="Swis721 Ex BT" pitchFamily="34" charset="0"/>
        </a:defRPr>
      </a:lvl5pPr>
      <a:lvl6pPr marL="457200" algn="l" rtl="0" fontAlgn="base">
        <a:spcBef>
          <a:spcPct val="0"/>
        </a:spcBef>
        <a:spcAft>
          <a:spcPct val="0"/>
        </a:spcAft>
        <a:defRPr sz="1600">
          <a:solidFill>
            <a:schemeClr val="tx2"/>
          </a:solidFill>
          <a:latin typeface="Swis721 Ex BT" pitchFamily="34" charset="0"/>
        </a:defRPr>
      </a:lvl6pPr>
      <a:lvl7pPr marL="914400" algn="l" rtl="0" fontAlgn="base">
        <a:spcBef>
          <a:spcPct val="0"/>
        </a:spcBef>
        <a:spcAft>
          <a:spcPct val="0"/>
        </a:spcAft>
        <a:defRPr sz="1600">
          <a:solidFill>
            <a:schemeClr val="tx2"/>
          </a:solidFill>
          <a:latin typeface="Swis721 Ex BT" pitchFamily="34" charset="0"/>
        </a:defRPr>
      </a:lvl7pPr>
      <a:lvl8pPr marL="1371600" algn="l" rtl="0" fontAlgn="base">
        <a:spcBef>
          <a:spcPct val="0"/>
        </a:spcBef>
        <a:spcAft>
          <a:spcPct val="0"/>
        </a:spcAft>
        <a:defRPr sz="1600">
          <a:solidFill>
            <a:schemeClr val="tx2"/>
          </a:solidFill>
          <a:latin typeface="Swis721 Ex BT" pitchFamily="34" charset="0"/>
        </a:defRPr>
      </a:lvl8pPr>
      <a:lvl9pPr marL="1828800" algn="l" rtl="0" fontAlgn="base">
        <a:spcBef>
          <a:spcPct val="0"/>
        </a:spcBef>
        <a:spcAft>
          <a:spcPct val="0"/>
        </a:spcAft>
        <a:defRPr sz="1600">
          <a:solidFill>
            <a:schemeClr val="tx2"/>
          </a:solidFill>
          <a:latin typeface="Swis721 Ex BT"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9.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9.xml"/><Relationship Id="rId5" Type="http://schemas.openxmlformats.org/officeDocument/2006/relationships/chart" Target="../charts/chart8.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9.xml"/><Relationship Id="rId4" Type="http://schemas.openxmlformats.org/officeDocument/2006/relationships/chart" Target="../charts/chart9.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9.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9.xml"/><Relationship Id="rId4" Type="http://schemas.openxmlformats.org/officeDocument/2006/relationships/chart" Target="../charts/chart1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9.xml"/><Relationship Id="rId4" Type="http://schemas.openxmlformats.org/officeDocument/2006/relationships/chart" Target="../charts/char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29.xml"/><Relationship Id="rId5" Type="http://schemas.openxmlformats.org/officeDocument/2006/relationships/chart" Target="../charts/chart14.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9.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4.xml"/><Relationship Id="rId1" Type="http://schemas.openxmlformats.org/officeDocument/2006/relationships/slideLayout" Target="../slideLayouts/slideLayout29.xml"/><Relationship Id="rId6" Type="http://schemas.openxmlformats.org/officeDocument/2006/relationships/image" Target="../media/image5.jpeg"/><Relationship Id="rId5" Type="http://schemas.openxmlformats.org/officeDocument/2006/relationships/image" Target="../media/image6.wmf"/><Relationship Id="rId4" Type="http://schemas.openxmlformats.org/officeDocument/2006/relationships/chart" Target="../charts/chart17.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5.xml"/><Relationship Id="rId1" Type="http://schemas.openxmlformats.org/officeDocument/2006/relationships/slideLayout" Target="../slideLayouts/slideLayout29.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9.xml"/><Relationship Id="rId4" Type="http://schemas.openxmlformats.org/officeDocument/2006/relationships/chart" Target="../charts/chart19.xml"/></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7.xml"/><Relationship Id="rId1" Type="http://schemas.openxmlformats.org/officeDocument/2006/relationships/slideLayout" Target="../slideLayouts/slideLayout29.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9.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9.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4"/>
          <p:cNvSpPr txBox="1">
            <a:spLocks noChangeArrowheads="1"/>
          </p:cNvSpPr>
          <p:nvPr/>
        </p:nvSpPr>
        <p:spPr bwMode="auto">
          <a:xfrm>
            <a:off x="1214414" y="428604"/>
            <a:ext cx="7488832" cy="3785652"/>
          </a:xfrm>
          <a:prstGeom prst="rect">
            <a:avLst/>
          </a:prstGeom>
          <a:noFill/>
          <a:ln w="9525">
            <a:noFill/>
            <a:miter lim="800000"/>
            <a:headEnd/>
            <a:tailEnd/>
          </a:ln>
          <a:effectLst/>
        </p:spPr>
        <p:txBody>
          <a:bodyPr wrap="square">
            <a:spAutoFit/>
          </a:bodyPr>
          <a:lstStyle/>
          <a:p>
            <a:r>
              <a:rPr lang="en-GB" sz="6000" b="1" kern="0" dirty="0" err="1">
                <a:latin typeface="Arial Rounded MT Bold" pitchFamily="34" charset="0"/>
              </a:rPr>
              <a:t>Barómetro</a:t>
            </a:r>
            <a:r>
              <a:rPr lang="en-GB" sz="6000" b="1" kern="0" dirty="0">
                <a:latin typeface="Arial Rounded MT Bold" pitchFamily="34" charset="0"/>
              </a:rPr>
              <a:t> de la </a:t>
            </a:r>
            <a:r>
              <a:rPr lang="en-GB" sz="6000" b="1" kern="0" dirty="0" err="1">
                <a:latin typeface="Arial Rounded MT Bold" pitchFamily="34" charset="0"/>
              </a:rPr>
              <a:t>Familia</a:t>
            </a:r>
            <a:r>
              <a:rPr lang="en-GB" sz="6000" kern="0" dirty="0">
                <a:latin typeface="Arial Rounded MT Bold" pitchFamily="34" charset="0"/>
              </a:rPr>
              <a:t> </a:t>
            </a:r>
          </a:p>
          <a:p>
            <a:r>
              <a:rPr lang="en-GB" sz="6000" kern="0" dirty="0">
                <a:latin typeface="Arial Rounded MT Bold" pitchFamily="34" charset="0"/>
              </a:rPr>
              <a:t>en</a:t>
            </a:r>
          </a:p>
          <a:p>
            <a:r>
              <a:rPr lang="en-GB" sz="6000" kern="0" dirty="0">
                <a:latin typeface="Arial Rounded MT Bold" pitchFamily="34" charset="0"/>
              </a:rPr>
              <a:t> </a:t>
            </a:r>
            <a:r>
              <a:rPr lang="en-GB" sz="6000" b="1" kern="0" dirty="0">
                <a:latin typeface="Arial Rounded MT Bold" pitchFamily="34" charset="0"/>
              </a:rPr>
              <a:t>Baleares 2018</a:t>
            </a:r>
          </a:p>
        </p:txBody>
      </p:sp>
      <p:sp>
        <p:nvSpPr>
          <p:cNvPr id="14" name="Text Box 6"/>
          <p:cNvSpPr txBox="1">
            <a:spLocks noChangeArrowheads="1"/>
          </p:cNvSpPr>
          <p:nvPr/>
        </p:nvSpPr>
        <p:spPr bwMode="auto">
          <a:xfrm>
            <a:off x="5508104" y="4437112"/>
            <a:ext cx="4265030" cy="407804"/>
          </a:xfrm>
          <a:prstGeom prst="rect">
            <a:avLst/>
          </a:prstGeom>
          <a:noFill/>
          <a:ln w="9525">
            <a:noFill/>
            <a:miter lim="800000"/>
            <a:headEnd/>
            <a:tailEnd/>
          </a:ln>
          <a:effectLst/>
        </p:spPr>
        <p:txBody>
          <a:bodyPr wrap="square">
            <a:spAutoFit/>
          </a:bodyPr>
          <a:lstStyle/>
          <a:p>
            <a:pPr algn="l"/>
            <a:r>
              <a:rPr lang="es-ES" sz="1000" dirty="0">
                <a:solidFill>
                  <a:srgbClr val="006699"/>
                </a:solidFill>
                <a:latin typeface="Tahoma" pitchFamily="34" charset="0"/>
              </a:rPr>
              <a:t>Informe sociológico realizado con la colaboración del</a:t>
            </a:r>
          </a:p>
          <a:p>
            <a:pPr algn="l"/>
            <a:r>
              <a:rPr lang="es-ES" sz="1050" b="1" dirty="0">
                <a:solidFill>
                  <a:srgbClr val="006699"/>
                </a:solidFill>
                <a:latin typeface="Tahoma" pitchFamily="34" charset="0"/>
              </a:rPr>
              <a:t>Instituto Balear de Estudios Sociales (IBES)</a:t>
            </a:r>
          </a:p>
        </p:txBody>
      </p:sp>
      <p:pic>
        <p:nvPicPr>
          <p:cNvPr id="10" name="Picture 5"/>
          <p:cNvPicPr>
            <a:picLocks noChangeAspect="1" noChangeArrowheads="1"/>
          </p:cNvPicPr>
          <p:nvPr/>
        </p:nvPicPr>
        <p:blipFill>
          <a:blip r:embed="rId3" cstate="print"/>
          <a:srcRect/>
          <a:stretch>
            <a:fillRect/>
          </a:stretch>
        </p:blipFill>
        <p:spPr bwMode="auto">
          <a:xfrm>
            <a:off x="6732240" y="5157192"/>
            <a:ext cx="1003312" cy="792088"/>
          </a:xfrm>
          <a:prstGeom prst="rect">
            <a:avLst/>
          </a:prstGeom>
          <a:noFill/>
          <a:ln w="9525">
            <a:noFill/>
            <a:miter lim="800000"/>
            <a:headEnd/>
            <a:tailEnd/>
          </a:ln>
        </p:spPr>
      </p:pic>
      <p:pic>
        <p:nvPicPr>
          <p:cNvPr id="11" name="10 Imagen" descr="image1.jpeg"/>
          <p:cNvPicPr>
            <a:picLocks noChangeAspect="1"/>
          </p:cNvPicPr>
          <p:nvPr/>
        </p:nvPicPr>
        <p:blipFill>
          <a:blip r:embed="rId4" cstate="print"/>
          <a:stretch>
            <a:fillRect/>
          </a:stretch>
        </p:blipFill>
        <p:spPr>
          <a:xfrm>
            <a:off x="899592" y="4365104"/>
            <a:ext cx="4362822" cy="1610888"/>
          </a:xfrm>
          <a:prstGeom prst="rect">
            <a:avLst/>
          </a:prstGeom>
        </p:spPr>
      </p:pic>
      <p:sp>
        <p:nvSpPr>
          <p:cNvPr id="7" name="6 Marcador de fecha"/>
          <p:cNvSpPr>
            <a:spLocks noGrp="1"/>
          </p:cNvSpPr>
          <p:nvPr>
            <p:ph type="dt" sz="half" idx="10"/>
          </p:nvPr>
        </p:nvSpPr>
        <p:spPr/>
        <p:txBody>
          <a:bodyPr/>
          <a:lstStyle/>
          <a:p>
            <a:r>
              <a:rPr lang="es-ES"/>
              <a:t>mayo 2018</a:t>
            </a:r>
          </a:p>
        </p:txBody>
      </p:sp>
    </p:spTree>
    <p:extLst>
      <p:ext uri="{BB962C8B-B14F-4D97-AF65-F5344CB8AC3E}">
        <p14:creationId xmlns:p14="http://schemas.microsoft.com/office/powerpoint/2010/main" xmlns="" val="3863030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10</a:t>
            </a:fld>
            <a:endParaRPr lang="es-ES" sz="1200" b="1">
              <a:solidFill>
                <a:srgbClr val="FFFFFF"/>
              </a:solidFill>
              <a:latin typeface="Calibri" pitchFamily="34" charset="0"/>
            </a:endParaRPr>
          </a:p>
        </p:txBody>
      </p:sp>
      <p:sp>
        <p:nvSpPr>
          <p:cNvPr id="8" name="Text Box 4"/>
          <p:cNvSpPr txBox="1">
            <a:spLocks noChangeArrowheads="1"/>
          </p:cNvSpPr>
          <p:nvPr/>
        </p:nvSpPr>
        <p:spPr bwMode="auto">
          <a:xfrm>
            <a:off x="285720" y="642918"/>
            <a:ext cx="3993401" cy="369332"/>
          </a:xfrm>
          <a:prstGeom prst="rect">
            <a:avLst/>
          </a:prstGeom>
          <a:noFill/>
          <a:ln w="9525">
            <a:noFill/>
            <a:miter lim="800000"/>
            <a:headEnd/>
            <a:tailEnd/>
          </a:ln>
        </p:spPr>
        <p:txBody>
          <a:bodyPr wrap="none">
            <a:spAutoFit/>
          </a:bodyPr>
          <a:lstStyle/>
          <a:p>
            <a:pPr algn="r"/>
            <a:r>
              <a:rPr lang="es-ES" b="1" dirty="0">
                <a:solidFill>
                  <a:schemeClr val="tx2"/>
                </a:solidFill>
              </a:rPr>
              <a:t>Cada vez se tiene hijos más tarde.</a:t>
            </a:r>
          </a:p>
        </p:txBody>
      </p:sp>
      <p:sp>
        <p:nvSpPr>
          <p:cNvPr id="10" name="Rectangle 3"/>
          <p:cNvSpPr>
            <a:spLocks noChangeArrowheads="1"/>
          </p:cNvSpPr>
          <p:nvPr/>
        </p:nvSpPr>
        <p:spPr bwMode="auto">
          <a:xfrm>
            <a:off x="5148064" y="1988840"/>
            <a:ext cx="3569018" cy="3141758"/>
          </a:xfrm>
          <a:prstGeom prst="rect">
            <a:avLst/>
          </a:prstGeom>
          <a:noFill/>
          <a:ln w="9525">
            <a:noFill/>
            <a:miter lim="800000"/>
            <a:headEnd/>
            <a:tailEnd/>
          </a:ln>
        </p:spPr>
        <p:txBody>
          <a:bodyPr wrap="square">
            <a:spAutoFit/>
          </a:bodyPr>
          <a:lstStyle/>
          <a:p>
            <a:pPr algn="just">
              <a:spcBef>
                <a:spcPct val="50000"/>
              </a:spcBef>
            </a:pPr>
            <a:r>
              <a:rPr lang="es-ES" b="1" dirty="0">
                <a:solidFill>
                  <a:schemeClr val="tx2"/>
                </a:solidFill>
              </a:rPr>
              <a:t>Se retrasa la edad media de maternidad hasta casi los 31´6 años</a:t>
            </a:r>
          </a:p>
          <a:p>
            <a:pPr algn="just">
              <a:spcBef>
                <a:spcPct val="50000"/>
              </a:spcBef>
            </a:pPr>
            <a:r>
              <a:rPr lang="es-ES" sz="1600" dirty="0">
                <a:solidFill>
                  <a:schemeClr val="accent2"/>
                </a:solidFill>
              </a:rPr>
              <a:t>6 de cada 10 mujeres (58,7%) que dan a luz tienen mas de 30 años.</a:t>
            </a:r>
          </a:p>
          <a:p>
            <a:pPr algn="just">
              <a:spcBef>
                <a:spcPct val="50000"/>
              </a:spcBef>
            </a:pPr>
            <a:r>
              <a:rPr lang="es-ES_tradnl" sz="1600" dirty="0">
                <a:solidFill>
                  <a:schemeClr val="accent2"/>
                </a:solidFill>
              </a:rPr>
              <a:t>S</a:t>
            </a:r>
            <a:r>
              <a:rPr lang="es-ES" sz="1600" dirty="0">
                <a:solidFill>
                  <a:schemeClr val="accent2"/>
                </a:solidFill>
              </a:rPr>
              <a:t>e ha retrasado 2 años la edad </a:t>
            </a:r>
            <a:r>
              <a:rPr lang="es-ES_tradnl" sz="1600" dirty="0">
                <a:solidFill>
                  <a:schemeClr val="accent2"/>
                </a:solidFill>
              </a:rPr>
              <a:t>de la </a:t>
            </a:r>
            <a:r>
              <a:rPr lang="es-ES" sz="1600" dirty="0">
                <a:solidFill>
                  <a:schemeClr val="accent2"/>
                </a:solidFill>
              </a:rPr>
              <a:t>maternidad en los últimos 13 años.</a:t>
            </a:r>
          </a:p>
          <a:p>
            <a:pPr algn="just">
              <a:lnSpc>
                <a:spcPct val="0"/>
              </a:lnSpc>
              <a:spcBef>
                <a:spcPct val="50000"/>
              </a:spcBef>
            </a:pPr>
            <a:endParaRPr lang="es-ES" sz="1600" dirty="0">
              <a:solidFill>
                <a:schemeClr val="accent2"/>
              </a:solidFill>
            </a:endParaRPr>
          </a:p>
          <a:p>
            <a:pPr algn="just">
              <a:spcBef>
                <a:spcPct val="50000"/>
              </a:spcBef>
            </a:pPr>
            <a:r>
              <a:rPr lang="es-ES" sz="1600" dirty="0">
                <a:solidFill>
                  <a:schemeClr val="accent2"/>
                </a:solidFill>
              </a:rPr>
              <a:t>Y además esta diferencia aumenta paulatinamente con respecto a la media europea (1,5 años). </a:t>
            </a:r>
          </a:p>
        </p:txBody>
      </p:sp>
      <p:sp>
        <p:nvSpPr>
          <p:cNvPr id="11" name="Text Box 13"/>
          <p:cNvSpPr txBox="1">
            <a:spLocks noChangeArrowheads="1"/>
          </p:cNvSpPr>
          <p:nvPr/>
        </p:nvSpPr>
        <p:spPr bwMode="auto">
          <a:xfrm>
            <a:off x="1547664"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pic>
        <p:nvPicPr>
          <p:cNvPr id="14" name="13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5" name="1 Gráfico"/>
          <p:cNvGraphicFramePr/>
          <p:nvPr/>
        </p:nvGraphicFramePr>
        <p:xfrm>
          <a:off x="251520" y="1268760"/>
          <a:ext cx="4752528" cy="3672408"/>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 Box 9"/>
          <p:cNvSpPr txBox="1">
            <a:spLocks noChangeArrowheads="1"/>
          </p:cNvSpPr>
          <p:nvPr/>
        </p:nvSpPr>
        <p:spPr bwMode="auto">
          <a:xfrm>
            <a:off x="1043608" y="515719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2" name="11 Marcador de fecha"/>
          <p:cNvSpPr>
            <a:spLocks noGrp="1"/>
          </p:cNvSpPr>
          <p:nvPr>
            <p:ph type="dt" sz="half" idx="10"/>
          </p:nvPr>
        </p:nvSpPr>
        <p:spPr/>
        <p:txBody>
          <a:bodyPr/>
          <a:lstStyle/>
          <a:p>
            <a:pPr>
              <a:defRPr/>
            </a:pPr>
            <a:r>
              <a:rPr lang="es-ES">
                <a:solidFill>
                  <a:srgbClr val="FFFFFF"/>
                </a:solidFill>
              </a:rPr>
              <a:t>mayo 2018</a:t>
            </a:r>
          </a:p>
        </p:txBody>
      </p:sp>
      <p:sp>
        <p:nvSpPr>
          <p:cNvPr id="17" name="16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10</a:t>
            </a:fld>
            <a:endParaRPr lang="es-ES" dirty="0">
              <a:solidFill>
                <a:srgbClr val="FFFFFF"/>
              </a:solidFill>
            </a:endParaRPr>
          </a:p>
        </p:txBody>
      </p:sp>
    </p:spTree>
    <p:extLst>
      <p:ext uri="{BB962C8B-B14F-4D97-AF65-F5344CB8AC3E}">
        <p14:creationId xmlns:p14="http://schemas.microsoft.com/office/powerpoint/2010/main" xmlns="" val="112520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11</a:t>
            </a:fld>
            <a:endParaRPr lang="es-ES" sz="1200" b="1">
              <a:solidFill>
                <a:srgbClr val="FFFFFF"/>
              </a:solidFill>
              <a:latin typeface="Calibri" pitchFamily="34" charset="0"/>
            </a:endParaRPr>
          </a:p>
        </p:txBody>
      </p:sp>
      <p:sp>
        <p:nvSpPr>
          <p:cNvPr id="7" name="Rectangle 12"/>
          <p:cNvSpPr>
            <a:spLocks noChangeArrowheads="1"/>
          </p:cNvSpPr>
          <p:nvPr/>
        </p:nvSpPr>
        <p:spPr bwMode="auto">
          <a:xfrm>
            <a:off x="395536" y="692696"/>
            <a:ext cx="8358246" cy="590931"/>
          </a:xfrm>
          <a:prstGeom prst="rect">
            <a:avLst/>
          </a:prstGeom>
          <a:noFill/>
          <a:ln w="9525">
            <a:noFill/>
            <a:miter lim="800000"/>
            <a:headEnd/>
            <a:tailEnd/>
          </a:ln>
        </p:spPr>
        <p:txBody>
          <a:bodyPr wrap="square">
            <a:spAutoFit/>
          </a:bodyPr>
          <a:lstStyle/>
          <a:p>
            <a:pPr algn="just">
              <a:lnSpc>
                <a:spcPct val="90000"/>
              </a:lnSpc>
            </a:pPr>
            <a:r>
              <a:rPr lang="es-ES" b="1" dirty="0">
                <a:solidFill>
                  <a:schemeClr val="tx2"/>
                </a:solidFill>
              </a:rPr>
              <a:t>Cuatro de cada 10 nacimientos (49,1%) en Baleares es de madre no casada...</a:t>
            </a:r>
          </a:p>
        </p:txBody>
      </p:sp>
      <p:sp>
        <p:nvSpPr>
          <p:cNvPr id="8" name="Rectangle 12"/>
          <p:cNvSpPr>
            <a:spLocks noChangeArrowheads="1"/>
          </p:cNvSpPr>
          <p:nvPr/>
        </p:nvSpPr>
        <p:spPr bwMode="auto">
          <a:xfrm>
            <a:off x="357158" y="1214422"/>
            <a:ext cx="4104456" cy="535531"/>
          </a:xfrm>
          <a:prstGeom prst="rect">
            <a:avLst/>
          </a:prstGeom>
          <a:noFill/>
          <a:ln w="9525">
            <a:noFill/>
            <a:miter lim="800000"/>
            <a:headEnd/>
            <a:tailEnd/>
          </a:ln>
        </p:spPr>
        <p:txBody>
          <a:bodyPr wrap="square">
            <a:spAutoFit/>
          </a:bodyPr>
          <a:lstStyle/>
          <a:p>
            <a:pPr algn="just">
              <a:lnSpc>
                <a:spcPct val="90000"/>
              </a:lnSpc>
            </a:pPr>
            <a:r>
              <a:rPr lang="es-ES" sz="1600" dirty="0">
                <a:solidFill>
                  <a:schemeClr val="accent2"/>
                </a:solidFill>
              </a:rPr>
              <a:t>…que no ha dejado de crecer desde el 25% del año 2000</a:t>
            </a:r>
          </a:p>
        </p:txBody>
      </p:sp>
      <p:sp>
        <p:nvSpPr>
          <p:cNvPr id="11" name="Text Box 13"/>
          <p:cNvSpPr txBox="1">
            <a:spLocks noChangeArrowheads="1"/>
          </p:cNvSpPr>
          <p:nvPr/>
        </p:nvSpPr>
        <p:spPr bwMode="auto">
          <a:xfrm>
            <a:off x="2411760"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sp>
        <p:nvSpPr>
          <p:cNvPr id="12" name="Rectangle 12"/>
          <p:cNvSpPr>
            <a:spLocks noChangeArrowheads="1"/>
          </p:cNvSpPr>
          <p:nvPr/>
        </p:nvSpPr>
        <p:spPr bwMode="auto">
          <a:xfrm>
            <a:off x="4860032" y="4941168"/>
            <a:ext cx="4104456" cy="1089529"/>
          </a:xfrm>
          <a:prstGeom prst="rect">
            <a:avLst/>
          </a:prstGeom>
          <a:noFill/>
          <a:ln w="9525">
            <a:noFill/>
            <a:miter lim="800000"/>
            <a:headEnd/>
            <a:tailEnd/>
          </a:ln>
        </p:spPr>
        <p:txBody>
          <a:bodyPr wrap="square">
            <a:spAutoFit/>
          </a:bodyPr>
          <a:lstStyle/>
          <a:p>
            <a:pPr algn="just">
              <a:lnSpc>
                <a:spcPct val="90000"/>
              </a:lnSpc>
            </a:pPr>
            <a:r>
              <a:rPr lang="es-ES" b="1" dirty="0">
                <a:solidFill>
                  <a:schemeClr val="tx2"/>
                </a:solidFill>
              </a:rPr>
              <a:t>…y haciendo de Baleares la segunda comunidad de España con mayor porcentaje de nacimientos de madres no casadas</a:t>
            </a:r>
          </a:p>
        </p:txBody>
      </p:sp>
      <p:pic>
        <p:nvPicPr>
          <p:cNvPr id="15" name="14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6" name="1 Gráfico"/>
          <p:cNvGraphicFramePr/>
          <p:nvPr/>
        </p:nvGraphicFramePr>
        <p:xfrm>
          <a:off x="395536" y="1772816"/>
          <a:ext cx="4320480" cy="454761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1 Gráfico"/>
          <p:cNvGraphicFramePr/>
          <p:nvPr/>
        </p:nvGraphicFramePr>
        <p:xfrm>
          <a:off x="4716016" y="1628800"/>
          <a:ext cx="4427984" cy="2664296"/>
        </p:xfrm>
        <a:graphic>
          <a:graphicData uri="http://schemas.openxmlformats.org/drawingml/2006/chart">
            <c:chart xmlns:c="http://schemas.openxmlformats.org/drawingml/2006/chart" xmlns:r="http://schemas.openxmlformats.org/officeDocument/2006/relationships" r:id="rId5"/>
          </a:graphicData>
        </a:graphic>
      </p:graphicFrame>
      <p:sp>
        <p:nvSpPr>
          <p:cNvPr id="18" name="Text Box 9"/>
          <p:cNvSpPr txBox="1">
            <a:spLocks noChangeArrowheads="1"/>
          </p:cNvSpPr>
          <p:nvPr/>
        </p:nvSpPr>
        <p:spPr bwMode="auto">
          <a:xfrm>
            <a:off x="1115616" y="6453336"/>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9" name="Text Box 9"/>
          <p:cNvSpPr txBox="1">
            <a:spLocks noChangeArrowheads="1"/>
          </p:cNvSpPr>
          <p:nvPr/>
        </p:nvSpPr>
        <p:spPr bwMode="auto">
          <a:xfrm>
            <a:off x="5436096" y="443711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3" name="12 Marcador de fecha"/>
          <p:cNvSpPr>
            <a:spLocks noGrp="1"/>
          </p:cNvSpPr>
          <p:nvPr>
            <p:ph type="dt" sz="half" idx="10"/>
          </p:nvPr>
        </p:nvSpPr>
        <p:spPr/>
        <p:txBody>
          <a:bodyPr/>
          <a:lstStyle/>
          <a:p>
            <a:pPr>
              <a:defRPr/>
            </a:pPr>
            <a:r>
              <a:rPr lang="es-ES">
                <a:solidFill>
                  <a:srgbClr val="FFFFFF"/>
                </a:solidFill>
              </a:rPr>
              <a:t>mayo 2018</a:t>
            </a:r>
          </a:p>
        </p:txBody>
      </p:sp>
      <p:sp>
        <p:nvSpPr>
          <p:cNvPr id="20" name="19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11</a:t>
            </a:fld>
            <a:endParaRPr lang="es-ES" dirty="0">
              <a:solidFill>
                <a:srgbClr val="FFFFFF"/>
              </a:solidFill>
            </a:endParaRPr>
          </a:p>
        </p:txBody>
      </p:sp>
    </p:spTree>
    <p:extLst>
      <p:ext uri="{BB962C8B-B14F-4D97-AF65-F5344CB8AC3E}">
        <p14:creationId xmlns:p14="http://schemas.microsoft.com/office/powerpoint/2010/main" xmlns="" val="3397536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12</a:t>
            </a:fld>
            <a:endParaRPr lang="es-ES" sz="1200" b="1">
              <a:solidFill>
                <a:srgbClr val="FFFFFF"/>
              </a:solidFill>
              <a:latin typeface="Calibri" pitchFamily="34" charset="0"/>
            </a:endParaRPr>
          </a:p>
        </p:txBody>
      </p:sp>
      <p:sp>
        <p:nvSpPr>
          <p:cNvPr id="8" name="Rectangle 2"/>
          <p:cNvSpPr>
            <a:spLocks noChangeArrowheads="1"/>
          </p:cNvSpPr>
          <p:nvPr/>
        </p:nvSpPr>
        <p:spPr bwMode="auto">
          <a:xfrm>
            <a:off x="2771800" y="908720"/>
            <a:ext cx="3062714" cy="1184940"/>
          </a:xfrm>
          <a:prstGeom prst="rect">
            <a:avLst/>
          </a:prstGeom>
          <a:noFill/>
          <a:ln w="9525">
            <a:noFill/>
            <a:miter lim="800000"/>
            <a:headEnd/>
            <a:tailEnd/>
          </a:ln>
        </p:spPr>
        <p:txBody>
          <a:bodyPr wrap="square">
            <a:spAutoFit/>
          </a:bodyPr>
          <a:lstStyle/>
          <a:p>
            <a:pPr marL="342900" indent="-342900" algn="just">
              <a:spcBef>
                <a:spcPct val="50000"/>
              </a:spcBef>
              <a:defRPr/>
            </a:pPr>
            <a:r>
              <a:rPr lang="es-ES" sz="2000" b="1" dirty="0">
                <a:solidFill>
                  <a:schemeClr val="tx2"/>
                </a:solidFill>
              </a:rPr>
              <a:t>	</a:t>
            </a:r>
            <a:r>
              <a:rPr lang="es-ES" b="1" dirty="0">
                <a:solidFill>
                  <a:schemeClr val="tx2"/>
                </a:solidFill>
              </a:rPr>
              <a:t>Abortos en Baleares</a:t>
            </a:r>
            <a:endParaRPr lang="es-ES" sz="2000" b="1" dirty="0">
              <a:solidFill>
                <a:schemeClr val="tx2"/>
              </a:solidFill>
            </a:endParaRPr>
          </a:p>
          <a:p>
            <a:pPr marL="342900" indent="-342900" algn="just">
              <a:spcBef>
                <a:spcPct val="50000"/>
              </a:spcBef>
              <a:defRPr/>
            </a:pPr>
            <a:r>
              <a:rPr lang="es-ES" sz="2000" b="1" dirty="0">
                <a:solidFill>
                  <a:schemeClr val="tx2"/>
                </a:solidFill>
              </a:rPr>
              <a:t>	</a:t>
            </a:r>
          </a:p>
          <a:p>
            <a:pPr marL="342900" indent="-342900" algn="just">
              <a:spcBef>
                <a:spcPct val="50000"/>
              </a:spcBef>
              <a:defRPr/>
            </a:pPr>
            <a:r>
              <a:rPr lang="es-ES" sz="1400" b="1" dirty="0">
                <a:solidFill>
                  <a:schemeClr val="tx2"/>
                </a:solidFill>
              </a:rPr>
              <a:t>	</a:t>
            </a:r>
          </a:p>
        </p:txBody>
      </p:sp>
      <p:sp>
        <p:nvSpPr>
          <p:cNvPr id="12" name="Text Box 13"/>
          <p:cNvSpPr txBox="1">
            <a:spLocks noChangeArrowheads="1"/>
          </p:cNvSpPr>
          <p:nvPr/>
        </p:nvSpPr>
        <p:spPr bwMode="auto">
          <a:xfrm>
            <a:off x="1907704" y="332656"/>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sp>
        <p:nvSpPr>
          <p:cNvPr id="14" name="13 Rectángulo"/>
          <p:cNvSpPr/>
          <p:nvPr/>
        </p:nvSpPr>
        <p:spPr>
          <a:xfrm>
            <a:off x="2411760" y="1700808"/>
            <a:ext cx="3929090" cy="646331"/>
          </a:xfrm>
          <a:prstGeom prst="rect">
            <a:avLst/>
          </a:prstGeom>
        </p:spPr>
        <p:txBody>
          <a:bodyPr wrap="square">
            <a:spAutoFit/>
          </a:bodyPr>
          <a:lstStyle/>
          <a:p>
            <a:r>
              <a:rPr lang="es-ES" dirty="0">
                <a:solidFill>
                  <a:srgbClr val="C00000"/>
                </a:solidFill>
              </a:rPr>
              <a:t>Cada día en Baleares se producen 8 abortos</a:t>
            </a:r>
          </a:p>
        </p:txBody>
      </p:sp>
      <p:pic>
        <p:nvPicPr>
          <p:cNvPr id="17" name="16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8" name="10 Gráfico"/>
          <p:cNvGraphicFramePr/>
          <p:nvPr/>
        </p:nvGraphicFramePr>
        <p:xfrm>
          <a:off x="395536" y="2420888"/>
          <a:ext cx="7992888" cy="3600400"/>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 Box 9"/>
          <p:cNvSpPr txBox="1">
            <a:spLocks noChangeArrowheads="1"/>
          </p:cNvSpPr>
          <p:nvPr/>
        </p:nvSpPr>
        <p:spPr bwMode="auto">
          <a:xfrm>
            <a:off x="3059832" y="6309320"/>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0" name="9 Marcador de fecha"/>
          <p:cNvSpPr>
            <a:spLocks noGrp="1"/>
          </p:cNvSpPr>
          <p:nvPr>
            <p:ph type="dt" sz="half" idx="10"/>
          </p:nvPr>
        </p:nvSpPr>
        <p:spPr/>
        <p:txBody>
          <a:bodyPr/>
          <a:lstStyle/>
          <a:p>
            <a:pPr>
              <a:defRPr/>
            </a:pPr>
            <a:r>
              <a:rPr lang="es-ES">
                <a:solidFill>
                  <a:srgbClr val="FFFFFF"/>
                </a:solidFill>
              </a:rPr>
              <a:t>mayo 2018</a:t>
            </a:r>
          </a:p>
        </p:txBody>
      </p:sp>
      <p:sp>
        <p:nvSpPr>
          <p:cNvPr id="11" name="10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12</a:t>
            </a:fld>
            <a:endParaRPr lang="es-ES" dirty="0">
              <a:solidFill>
                <a:srgbClr val="FFFFFF"/>
              </a:solidFill>
            </a:endParaRPr>
          </a:p>
        </p:txBody>
      </p:sp>
    </p:spTree>
    <p:extLst>
      <p:ext uri="{BB962C8B-B14F-4D97-AF65-F5344CB8AC3E}">
        <p14:creationId xmlns:p14="http://schemas.microsoft.com/office/powerpoint/2010/main" xmlns="" val="3417847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13</a:t>
            </a:fld>
            <a:endParaRPr lang="es-ES" sz="1200" b="1">
              <a:solidFill>
                <a:srgbClr val="FFFFFF"/>
              </a:solidFill>
              <a:latin typeface="Calibri" pitchFamily="34" charset="0"/>
            </a:endParaRPr>
          </a:p>
        </p:txBody>
      </p:sp>
      <p:sp>
        <p:nvSpPr>
          <p:cNvPr id="12" name="Text Box 13"/>
          <p:cNvSpPr txBox="1">
            <a:spLocks noChangeArrowheads="1"/>
          </p:cNvSpPr>
          <p:nvPr/>
        </p:nvSpPr>
        <p:spPr bwMode="auto">
          <a:xfrm>
            <a:off x="2483768"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sp>
        <p:nvSpPr>
          <p:cNvPr id="13" name="12 Rectángulo"/>
          <p:cNvSpPr/>
          <p:nvPr/>
        </p:nvSpPr>
        <p:spPr>
          <a:xfrm>
            <a:off x="467544" y="1268760"/>
            <a:ext cx="7715304" cy="369332"/>
          </a:xfrm>
          <a:prstGeom prst="rect">
            <a:avLst/>
          </a:prstGeom>
        </p:spPr>
        <p:txBody>
          <a:bodyPr wrap="square">
            <a:spAutoFit/>
          </a:bodyPr>
          <a:lstStyle/>
          <a:p>
            <a:pPr marL="342900" indent="-342900" algn="just">
              <a:spcBef>
                <a:spcPct val="50000"/>
              </a:spcBef>
              <a:defRPr/>
            </a:pPr>
            <a:r>
              <a:rPr lang="es-ES" b="1" dirty="0">
                <a:solidFill>
                  <a:schemeClr val="tx2"/>
                </a:solidFill>
              </a:rPr>
              <a:t>	2 de cada 10 embarazos acaban en aborto en  Baleares en 2016…</a:t>
            </a:r>
          </a:p>
        </p:txBody>
      </p:sp>
      <p:pic>
        <p:nvPicPr>
          <p:cNvPr id="17" name="16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8" name="11 Gráfico"/>
          <p:cNvGraphicFramePr/>
          <p:nvPr/>
        </p:nvGraphicFramePr>
        <p:xfrm>
          <a:off x="1187624" y="1988840"/>
          <a:ext cx="5670376" cy="3891880"/>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 Box 9"/>
          <p:cNvSpPr txBox="1">
            <a:spLocks noChangeArrowheads="1"/>
          </p:cNvSpPr>
          <p:nvPr/>
        </p:nvSpPr>
        <p:spPr bwMode="auto">
          <a:xfrm>
            <a:off x="2339752" y="5589240"/>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9" name="8 Marcador de fecha"/>
          <p:cNvSpPr>
            <a:spLocks noGrp="1"/>
          </p:cNvSpPr>
          <p:nvPr>
            <p:ph type="dt" sz="half" idx="10"/>
          </p:nvPr>
        </p:nvSpPr>
        <p:spPr/>
        <p:txBody>
          <a:bodyPr/>
          <a:lstStyle/>
          <a:p>
            <a:pPr>
              <a:defRPr/>
            </a:pPr>
            <a:r>
              <a:rPr lang="es-ES">
                <a:solidFill>
                  <a:srgbClr val="FFFFFF"/>
                </a:solidFill>
              </a:rPr>
              <a:t>mayo 2018</a:t>
            </a:r>
          </a:p>
        </p:txBody>
      </p:sp>
      <p:sp>
        <p:nvSpPr>
          <p:cNvPr id="10" name="9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13</a:t>
            </a:fld>
            <a:endParaRPr lang="es-ES" dirty="0">
              <a:solidFill>
                <a:srgbClr val="FFFFFF"/>
              </a:solidFill>
            </a:endParaRPr>
          </a:p>
        </p:txBody>
      </p:sp>
    </p:spTree>
    <p:extLst>
      <p:ext uri="{BB962C8B-B14F-4D97-AF65-F5344CB8AC3E}">
        <p14:creationId xmlns:p14="http://schemas.microsoft.com/office/powerpoint/2010/main" xmlns="" val="1178787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6" name="5 Rectángulo"/>
          <p:cNvSpPr/>
          <p:nvPr/>
        </p:nvSpPr>
        <p:spPr>
          <a:xfrm>
            <a:off x="112286" y="3244334"/>
            <a:ext cx="8919429" cy="830997"/>
          </a:xfrm>
          <a:prstGeom prst="rect">
            <a:avLst/>
          </a:prstGeom>
        </p:spPr>
        <p:txBody>
          <a:bodyPr wrap="none">
            <a:spAutoFit/>
          </a:bodyPr>
          <a:lstStyle/>
          <a:p>
            <a:r>
              <a:rPr lang="es-ES" sz="4800" b="1" dirty="0">
                <a:latin typeface="Arial Rounded MT Bold" pitchFamily="34" charset="0"/>
              </a:rPr>
              <a:t>Evolución de los Matrimonios</a:t>
            </a:r>
          </a:p>
        </p:txBody>
      </p:sp>
      <p:sp>
        <p:nvSpPr>
          <p:cNvPr id="7" name="6 Marcador de fecha"/>
          <p:cNvSpPr>
            <a:spLocks noGrp="1"/>
          </p:cNvSpPr>
          <p:nvPr>
            <p:ph type="dt" sz="half" idx="10"/>
          </p:nvPr>
        </p:nvSpPr>
        <p:spPr/>
        <p:txBody>
          <a:bodyPr/>
          <a:lstStyle/>
          <a:p>
            <a:r>
              <a:rPr lang="es-ES"/>
              <a:t>mayo 2018</a:t>
            </a:r>
          </a:p>
        </p:txBody>
      </p:sp>
      <p:sp>
        <p:nvSpPr>
          <p:cNvPr id="8" name="7 Marcador de número de diapositiva"/>
          <p:cNvSpPr>
            <a:spLocks noGrp="1"/>
          </p:cNvSpPr>
          <p:nvPr>
            <p:ph type="sldNum" sz="quarter" idx="12"/>
          </p:nvPr>
        </p:nvSpPr>
        <p:spPr/>
        <p:txBody>
          <a:bodyPr/>
          <a:lstStyle/>
          <a:p>
            <a:fld id="{7ECDD71D-EACC-45F9-A409-83BCA37EEB42}" type="slidenum">
              <a:rPr lang="es-ES" smtClean="0"/>
              <a:pPr/>
              <a:t>14</a:t>
            </a:fld>
            <a:endParaRPr 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15</a:t>
            </a:fld>
            <a:endParaRPr lang="es-ES" sz="1200" b="1">
              <a:solidFill>
                <a:srgbClr val="FFFFFF"/>
              </a:solidFill>
              <a:latin typeface="Calibri" pitchFamily="34" charset="0"/>
            </a:endParaRPr>
          </a:p>
        </p:txBody>
      </p:sp>
      <p:sp>
        <p:nvSpPr>
          <p:cNvPr id="7" name="Text Box 3"/>
          <p:cNvSpPr txBox="1">
            <a:spLocks noChangeArrowheads="1"/>
          </p:cNvSpPr>
          <p:nvPr/>
        </p:nvSpPr>
        <p:spPr bwMode="auto">
          <a:xfrm>
            <a:off x="395536" y="908720"/>
            <a:ext cx="8286808" cy="707886"/>
          </a:xfrm>
          <a:prstGeom prst="rect">
            <a:avLst/>
          </a:prstGeom>
          <a:noFill/>
          <a:ln w="9525">
            <a:noFill/>
            <a:miter lim="800000"/>
            <a:headEnd/>
            <a:tailEnd/>
          </a:ln>
        </p:spPr>
        <p:txBody>
          <a:bodyPr wrap="square">
            <a:spAutoFit/>
          </a:bodyPr>
          <a:lstStyle/>
          <a:p>
            <a:pPr algn="just"/>
            <a:r>
              <a:rPr lang="es-ES_tradnl" sz="2000" b="1" dirty="0">
                <a:solidFill>
                  <a:schemeClr val="tx2"/>
                </a:solidFill>
              </a:rPr>
              <a:t>Los primeros matrimonios se realizan con  34 años los varones y 32 las mujeres</a:t>
            </a:r>
            <a:endParaRPr lang="es-ES" sz="2000" b="1" dirty="0">
              <a:solidFill>
                <a:schemeClr val="tx2"/>
              </a:solidFill>
            </a:endParaRPr>
          </a:p>
        </p:txBody>
      </p:sp>
      <p:sp>
        <p:nvSpPr>
          <p:cNvPr id="11" name="Text Box 13"/>
          <p:cNvSpPr txBox="1">
            <a:spLocks noChangeArrowheads="1"/>
          </p:cNvSpPr>
          <p:nvPr/>
        </p:nvSpPr>
        <p:spPr bwMode="auto">
          <a:xfrm>
            <a:off x="2123728"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Matrimonios</a:t>
            </a:r>
          </a:p>
        </p:txBody>
      </p:sp>
      <p:sp>
        <p:nvSpPr>
          <p:cNvPr id="9" name="Text Box 9"/>
          <p:cNvSpPr txBox="1">
            <a:spLocks noChangeArrowheads="1"/>
          </p:cNvSpPr>
          <p:nvPr/>
        </p:nvSpPr>
        <p:spPr bwMode="auto">
          <a:xfrm>
            <a:off x="2953984" y="5214950"/>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pic>
        <p:nvPicPr>
          <p:cNvPr id="12" name="11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3" name="1 Gráfico"/>
          <p:cNvGraphicFramePr/>
          <p:nvPr/>
        </p:nvGraphicFramePr>
        <p:xfrm>
          <a:off x="1403648" y="1916832"/>
          <a:ext cx="6696744" cy="3096344"/>
        </p:xfrm>
        <a:graphic>
          <a:graphicData uri="http://schemas.openxmlformats.org/drawingml/2006/chart">
            <c:chart xmlns:c="http://schemas.openxmlformats.org/drawingml/2006/chart" xmlns:r="http://schemas.openxmlformats.org/officeDocument/2006/relationships" r:id="rId4"/>
          </a:graphicData>
        </a:graphic>
      </p:graphicFrame>
      <p:sp>
        <p:nvSpPr>
          <p:cNvPr id="14" name="13 Marcador de fecha"/>
          <p:cNvSpPr>
            <a:spLocks noGrp="1"/>
          </p:cNvSpPr>
          <p:nvPr>
            <p:ph type="dt" sz="half" idx="10"/>
          </p:nvPr>
        </p:nvSpPr>
        <p:spPr/>
        <p:txBody>
          <a:bodyPr/>
          <a:lstStyle/>
          <a:p>
            <a:pPr>
              <a:defRPr/>
            </a:pPr>
            <a:r>
              <a:rPr lang="es-ES">
                <a:solidFill>
                  <a:srgbClr val="FFFFFF"/>
                </a:solidFill>
              </a:rPr>
              <a:t>mayo 2018</a:t>
            </a:r>
          </a:p>
        </p:txBody>
      </p:sp>
      <p:sp>
        <p:nvSpPr>
          <p:cNvPr id="15" name="14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15</a:t>
            </a:fld>
            <a:endParaRPr lang="es-ES" dirty="0">
              <a:solidFill>
                <a:srgbClr val="FFFFFF"/>
              </a:solidFill>
            </a:endParaRPr>
          </a:p>
        </p:txBody>
      </p:sp>
    </p:spTree>
    <p:extLst>
      <p:ext uri="{BB962C8B-B14F-4D97-AF65-F5344CB8AC3E}">
        <p14:creationId xmlns:p14="http://schemas.microsoft.com/office/powerpoint/2010/main" xmlns="" val="787861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16</a:t>
            </a:fld>
            <a:endParaRPr lang="es-ES" sz="1200" b="1">
              <a:solidFill>
                <a:srgbClr val="FFFFFF"/>
              </a:solidFill>
              <a:latin typeface="Calibri" pitchFamily="34" charset="0"/>
            </a:endParaRPr>
          </a:p>
        </p:txBody>
      </p:sp>
      <p:sp>
        <p:nvSpPr>
          <p:cNvPr id="7" name="Text Box 3"/>
          <p:cNvSpPr txBox="1">
            <a:spLocks noChangeArrowheads="1"/>
          </p:cNvSpPr>
          <p:nvPr/>
        </p:nvSpPr>
        <p:spPr bwMode="auto">
          <a:xfrm>
            <a:off x="323528" y="692696"/>
            <a:ext cx="8569325" cy="646331"/>
          </a:xfrm>
          <a:prstGeom prst="rect">
            <a:avLst/>
          </a:prstGeom>
          <a:noFill/>
          <a:ln w="9525">
            <a:noFill/>
            <a:miter lim="800000"/>
            <a:headEnd/>
            <a:tailEnd/>
          </a:ln>
        </p:spPr>
        <p:txBody>
          <a:bodyPr>
            <a:spAutoFit/>
          </a:bodyPr>
          <a:lstStyle/>
          <a:p>
            <a:pPr algn="l"/>
            <a:r>
              <a:rPr lang="es-ES_tradnl" sz="2000" b="1" dirty="0">
                <a:solidFill>
                  <a:schemeClr val="tx2"/>
                </a:solidFill>
              </a:rPr>
              <a:t>En Baleares hubo 2.537 rupturas en el 2016…</a:t>
            </a:r>
          </a:p>
          <a:p>
            <a:pPr>
              <a:lnSpc>
                <a:spcPct val="80000"/>
              </a:lnSpc>
            </a:pPr>
            <a:r>
              <a:rPr lang="es-ES_tradnl" sz="2000" b="1" dirty="0">
                <a:solidFill>
                  <a:schemeClr val="tx2"/>
                </a:solidFill>
              </a:rPr>
              <a:t>	            </a:t>
            </a:r>
          </a:p>
        </p:txBody>
      </p:sp>
      <p:sp>
        <p:nvSpPr>
          <p:cNvPr id="14" name="Text Box 13"/>
          <p:cNvSpPr txBox="1">
            <a:spLocks noChangeArrowheads="1"/>
          </p:cNvSpPr>
          <p:nvPr/>
        </p:nvSpPr>
        <p:spPr bwMode="auto">
          <a:xfrm>
            <a:off x="2411760"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Matrimonios</a:t>
            </a:r>
          </a:p>
        </p:txBody>
      </p:sp>
      <p:sp>
        <p:nvSpPr>
          <p:cNvPr id="15" name="14 Rectángulo"/>
          <p:cNvSpPr/>
          <p:nvPr/>
        </p:nvSpPr>
        <p:spPr>
          <a:xfrm>
            <a:off x="2699792" y="5877272"/>
            <a:ext cx="6072230" cy="584775"/>
          </a:xfrm>
          <a:prstGeom prst="rect">
            <a:avLst/>
          </a:prstGeom>
        </p:spPr>
        <p:txBody>
          <a:bodyPr wrap="square">
            <a:spAutoFit/>
          </a:bodyPr>
          <a:lstStyle/>
          <a:p>
            <a:pPr algn="l">
              <a:lnSpc>
                <a:spcPct val="80000"/>
              </a:lnSpc>
            </a:pPr>
            <a:r>
              <a:rPr lang="es-ES_tradnl" sz="2000" b="1" dirty="0">
                <a:solidFill>
                  <a:schemeClr val="tx2"/>
                </a:solidFill>
              </a:rPr>
              <a:t>…esto es, se rompen</a:t>
            </a:r>
            <a:r>
              <a:rPr lang="es-ES" sz="2000" b="1" dirty="0">
                <a:solidFill>
                  <a:schemeClr val="tx2"/>
                </a:solidFill>
              </a:rPr>
              <a:t> casi 7 matrimonios cada día.</a:t>
            </a:r>
          </a:p>
        </p:txBody>
      </p:sp>
      <p:pic>
        <p:nvPicPr>
          <p:cNvPr id="10" name="9 Imagen" descr="image1.jpeg"/>
          <p:cNvPicPr>
            <a:picLocks noChangeAspect="1"/>
          </p:cNvPicPr>
          <p:nvPr/>
        </p:nvPicPr>
        <p:blipFill>
          <a:blip r:embed="rId3" cstate="print"/>
          <a:stretch>
            <a:fillRect/>
          </a:stretch>
        </p:blipFill>
        <p:spPr>
          <a:xfrm>
            <a:off x="7462970" y="0"/>
            <a:ext cx="1681030" cy="620688"/>
          </a:xfrm>
          <a:prstGeom prst="rect">
            <a:avLst/>
          </a:prstGeom>
        </p:spPr>
      </p:pic>
      <p:sp>
        <p:nvSpPr>
          <p:cNvPr id="12" name="Text Box 9"/>
          <p:cNvSpPr txBox="1">
            <a:spLocks noChangeArrowheads="1"/>
          </p:cNvSpPr>
          <p:nvPr/>
        </p:nvSpPr>
        <p:spPr bwMode="auto">
          <a:xfrm>
            <a:off x="2843808" y="551723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graphicFrame>
        <p:nvGraphicFramePr>
          <p:cNvPr id="13" name="2 Gráfico"/>
          <p:cNvGraphicFramePr/>
          <p:nvPr>
            <p:extLst>
              <p:ext uri="{D42A27DB-BD31-4B8C-83A1-F6EECF244321}">
                <p14:modId xmlns:p14="http://schemas.microsoft.com/office/powerpoint/2010/main" xmlns="" val="1682257099"/>
              </p:ext>
            </p:extLst>
          </p:nvPr>
        </p:nvGraphicFramePr>
        <p:xfrm>
          <a:off x="1187624" y="1772816"/>
          <a:ext cx="6552728" cy="3384376"/>
        </p:xfrm>
        <a:graphic>
          <a:graphicData uri="http://schemas.openxmlformats.org/drawingml/2006/chart">
            <c:chart xmlns:c="http://schemas.openxmlformats.org/drawingml/2006/chart" xmlns:r="http://schemas.openxmlformats.org/officeDocument/2006/relationships" r:id="rId4"/>
          </a:graphicData>
        </a:graphic>
      </p:graphicFrame>
      <p:sp>
        <p:nvSpPr>
          <p:cNvPr id="16" name="15 Marcador de fecha"/>
          <p:cNvSpPr>
            <a:spLocks noGrp="1"/>
          </p:cNvSpPr>
          <p:nvPr>
            <p:ph type="dt" sz="half" idx="10"/>
          </p:nvPr>
        </p:nvSpPr>
        <p:spPr/>
        <p:txBody>
          <a:bodyPr/>
          <a:lstStyle/>
          <a:p>
            <a:pPr>
              <a:defRPr/>
            </a:pPr>
            <a:r>
              <a:rPr lang="es-ES">
                <a:solidFill>
                  <a:srgbClr val="FFFFFF"/>
                </a:solidFill>
              </a:rPr>
              <a:t>mayo 2018</a:t>
            </a:r>
          </a:p>
        </p:txBody>
      </p:sp>
      <p:sp>
        <p:nvSpPr>
          <p:cNvPr id="17" name="16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16</a:t>
            </a:fld>
            <a:endParaRPr lang="es-ES" dirty="0">
              <a:solidFill>
                <a:srgbClr val="FFFFFF"/>
              </a:solidFill>
            </a:endParaRPr>
          </a:p>
        </p:txBody>
      </p:sp>
    </p:spTree>
    <p:extLst>
      <p:ext uri="{BB962C8B-B14F-4D97-AF65-F5344CB8AC3E}">
        <p14:creationId xmlns:p14="http://schemas.microsoft.com/office/powerpoint/2010/main" xmlns="" val="47054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17</a:t>
            </a:fld>
            <a:endParaRPr lang="es-ES" sz="1200" b="1">
              <a:solidFill>
                <a:srgbClr val="FFFFFF"/>
              </a:solidFill>
              <a:latin typeface="Calibri" pitchFamily="34" charset="0"/>
            </a:endParaRPr>
          </a:p>
        </p:txBody>
      </p:sp>
      <p:sp>
        <p:nvSpPr>
          <p:cNvPr id="8" name="Text Box 3"/>
          <p:cNvSpPr txBox="1">
            <a:spLocks noChangeArrowheads="1"/>
          </p:cNvSpPr>
          <p:nvPr/>
        </p:nvSpPr>
        <p:spPr bwMode="auto">
          <a:xfrm>
            <a:off x="214282" y="1142984"/>
            <a:ext cx="3429024" cy="1015663"/>
          </a:xfrm>
          <a:prstGeom prst="rect">
            <a:avLst/>
          </a:prstGeom>
          <a:noFill/>
          <a:ln w="9525">
            <a:noFill/>
            <a:miter lim="800000"/>
            <a:headEnd/>
            <a:tailEnd/>
          </a:ln>
        </p:spPr>
        <p:txBody>
          <a:bodyPr wrap="square">
            <a:spAutoFit/>
          </a:bodyPr>
          <a:lstStyle/>
          <a:p>
            <a:pPr algn="just"/>
            <a:r>
              <a:rPr lang="es-ES_tradnl" sz="2000" b="1" dirty="0">
                <a:solidFill>
                  <a:schemeClr val="tx2"/>
                </a:solidFill>
              </a:rPr>
              <a:t>Los divorcios han aumentado un 87% desde el año 2000…</a:t>
            </a:r>
          </a:p>
        </p:txBody>
      </p:sp>
      <p:sp>
        <p:nvSpPr>
          <p:cNvPr id="10" name="Rectangle 2"/>
          <p:cNvSpPr>
            <a:spLocks noChangeArrowheads="1"/>
          </p:cNvSpPr>
          <p:nvPr/>
        </p:nvSpPr>
        <p:spPr bwMode="auto">
          <a:xfrm>
            <a:off x="5072066" y="4286256"/>
            <a:ext cx="3714776" cy="1015663"/>
          </a:xfrm>
          <a:prstGeom prst="rect">
            <a:avLst/>
          </a:prstGeom>
          <a:noFill/>
          <a:ln w="9525">
            <a:noFill/>
            <a:miter lim="800000"/>
            <a:headEnd/>
            <a:tailEnd/>
          </a:ln>
        </p:spPr>
        <p:txBody>
          <a:bodyPr wrap="square">
            <a:spAutoFit/>
          </a:bodyPr>
          <a:lstStyle/>
          <a:p>
            <a:pPr algn="just"/>
            <a:r>
              <a:rPr lang="es-ES" sz="2000" b="1" dirty="0">
                <a:solidFill>
                  <a:schemeClr val="tx2"/>
                </a:solidFill>
              </a:rPr>
              <a:t>…Y ya representan en 2016 un 94% de las rupturas familiares.</a:t>
            </a:r>
          </a:p>
        </p:txBody>
      </p:sp>
      <p:graphicFrame>
        <p:nvGraphicFramePr>
          <p:cNvPr id="12" name="5 Gráfico"/>
          <p:cNvGraphicFramePr>
            <a:graphicFrameLocks/>
          </p:cNvGraphicFramePr>
          <p:nvPr>
            <p:extLst>
              <p:ext uri="{D42A27DB-BD31-4B8C-83A1-F6EECF244321}">
                <p14:modId xmlns:p14="http://schemas.microsoft.com/office/powerpoint/2010/main" xmlns="" val="39222886"/>
              </p:ext>
            </p:extLst>
          </p:nvPr>
        </p:nvGraphicFramePr>
        <p:xfrm>
          <a:off x="3714744" y="642918"/>
          <a:ext cx="5214942" cy="3286148"/>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Box 13"/>
          <p:cNvSpPr txBox="1">
            <a:spLocks noChangeArrowheads="1"/>
          </p:cNvSpPr>
          <p:nvPr/>
        </p:nvSpPr>
        <p:spPr bwMode="auto">
          <a:xfrm>
            <a:off x="2123728"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Matrimonios</a:t>
            </a:r>
          </a:p>
        </p:txBody>
      </p:sp>
      <p:pic>
        <p:nvPicPr>
          <p:cNvPr id="17" name="16 Imagen" descr="image1.jpeg"/>
          <p:cNvPicPr>
            <a:picLocks noChangeAspect="1"/>
          </p:cNvPicPr>
          <p:nvPr/>
        </p:nvPicPr>
        <p:blipFill>
          <a:blip r:embed="rId4" cstate="print"/>
          <a:stretch>
            <a:fillRect/>
          </a:stretch>
        </p:blipFill>
        <p:spPr>
          <a:xfrm>
            <a:off x="7462970" y="0"/>
            <a:ext cx="1681030" cy="620688"/>
          </a:xfrm>
          <a:prstGeom prst="rect">
            <a:avLst/>
          </a:prstGeom>
        </p:spPr>
      </p:pic>
      <p:sp>
        <p:nvSpPr>
          <p:cNvPr id="21" name="Text Box 9"/>
          <p:cNvSpPr txBox="1">
            <a:spLocks noChangeArrowheads="1"/>
          </p:cNvSpPr>
          <p:nvPr/>
        </p:nvSpPr>
        <p:spPr bwMode="auto">
          <a:xfrm>
            <a:off x="4932040" y="4005064"/>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22" name="Text Box 9"/>
          <p:cNvSpPr txBox="1">
            <a:spLocks noChangeArrowheads="1"/>
          </p:cNvSpPr>
          <p:nvPr/>
        </p:nvSpPr>
        <p:spPr bwMode="auto">
          <a:xfrm>
            <a:off x="1043608" y="623731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graphicFrame>
        <p:nvGraphicFramePr>
          <p:cNvPr id="15" name="3 Gráfico"/>
          <p:cNvGraphicFramePr/>
          <p:nvPr/>
        </p:nvGraphicFramePr>
        <p:xfrm>
          <a:off x="251520" y="3284984"/>
          <a:ext cx="4248472" cy="2599184"/>
        </p:xfrm>
        <a:graphic>
          <a:graphicData uri="http://schemas.openxmlformats.org/drawingml/2006/chart">
            <c:chart xmlns:c="http://schemas.openxmlformats.org/drawingml/2006/chart" xmlns:r="http://schemas.openxmlformats.org/officeDocument/2006/relationships" r:id="rId5"/>
          </a:graphicData>
        </a:graphic>
      </p:graphicFrame>
      <p:sp>
        <p:nvSpPr>
          <p:cNvPr id="16" name="15 Marcador de fecha"/>
          <p:cNvSpPr>
            <a:spLocks noGrp="1"/>
          </p:cNvSpPr>
          <p:nvPr>
            <p:ph type="dt" sz="half" idx="10"/>
          </p:nvPr>
        </p:nvSpPr>
        <p:spPr/>
        <p:txBody>
          <a:bodyPr/>
          <a:lstStyle/>
          <a:p>
            <a:pPr>
              <a:defRPr/>
            </a:pPr>
            <a:r>
              <a:rPr lang="es-ES">
                <a:solidFill>
                  <a:srgbClr val="FFFFFF"/>
                </a:solidFill>
              </a:rPr>
              <a:t>mayo 2018</a:t>
            </a:r>
          </a:p>
        </p:txBody>
      </p:sp>
      <p:sp>
        <p:nvSpPr>
          <p:cNvPr id="18" name="17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17</a:t>
            </a:fld>
            <a:endParaRPr lang="es-ES" dirty="0">
              <a:solidFill>
                <a:srgbClr val="FFFFFF"/>
              </a:solidFill>
            </a:endParaRPr>
          </a:p>
        </p:txBody>
      </p:sp>
    </p:spTree>
    <p:extLst>
      <p:ext uri="{BB962C8B-B14F-4D97-AF65-F5344CB8AC3E}">
        <p14:creationId xmlns:p14="http://schemas.microsoft.com/office/powerpoint/2010/main" xmlns="" val="470542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18</a:t>
            </a:fld>
            <a:endParaRPr lang="es-ES" sz="1200" b="1">
              <a:solidFill>
                <a:srgbClr val="FFFFFF"/>
              </a:solidFill>
              <a:latin typeface="Calibri" pitchFamily="34" charset="0"/>
            </a:endParaRPr>
          </a:p>
        </p:txBody>
      </p:sp>
      <p:sp>
        <p:nvSpPr>
          <p:cNvPr id="7" name="Text Box 3"/>
          <p:cNvSpPr txBox="1">
            <a:spLocks noChangeArrowheads="1"/>
          </p:cNvSpPr>
          <p:nvPr/>
        </p:nvSpPr>
        <p:spPr bwMode="auto">
          <a:xfrm>
            <a:off x="500034" y="642918"/>
            <a:ext cx="8001056" cy="707886"/>
          </a:xfrm>
          <a:prstGeom prst="rect">
            <a:avLst/>
          </a:prstGeom>
          <a:noFill/>
          <a:ln w="9525">
            <a:noFill/>
            <a:miter lim="800000"/>
            <a:headEnd/>
            <a:tailEnd/>
          </a:ln>
        </p:spPr>
        <p:txBody>
          <a:bodyPr wrap="square">
            <a:spAutoFit/>
          </a:bodyPr>
          <a:lstStyle/>
          <a:p>
            <a:pPr algn="just"/>
            <a:r>
              <a:rPr lang="es-ES_tradnl" sz="2000" b="1" dirty="0">
                <a:solidFill>
                  <a:schemeClr val="tx2"/>
                </a:solidFill>
              </a:rPr>
              <a:t>Alcanzando la proporcionalidad de que por cada matrimonio nuevo se rompe otro          </a:t>
            </a:r>
            <a:endParaRPr lang="es-ES" sz="2000" b="1" dirty="0">
              <a:solidFill>
                <a:schemeClr val="tx2"/>
              </a:solidFill>
            </a:endParaRPr>
          </a:p>
        </p:txBody>
      </p:sp>
      <p:sp>
        <p:nvSpPr>
          <p:cNvPr id="8" name="Text Box 13"/>
          <p:cNvSpPr txBox="1">
            <a:spLocks noChangeArrowheads="1"/>
          </p:cNvSpPr>
          <p:nvPr/>
        </p:nvSpPr>
        <p:spPr bwMode="auto">
          <a:xfrm>
            <a:off x="2555776"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Matrimonios</a:t>
            </a:r>
          </a:p>
        </p:txBody>
      </p:sp>
      <p:pic>
        <p:nvPicPr>
          <p:cNvPr id="13" name="12 Imagen" descr="image1.jpeg"/>
          <p:cNvPicPr>
            <a:picLocks noChangeAspect="1"/>
          </p:cNvPicPr>
          <p:nvPr/>
        </p:nvPicPr>
        <p:blipFill>
          <a:blip r:embed="rId3" cstate="print"/>
          <a:stretch>
            <a:fillRect/>
          </a:stretch>
        </p:blipFill>
        <p:spPr>
          <a:xfrm>
            <a:off x="7462970" y="0"/>
            <a:ext cx="1681030" cy="620688"/>
          </a:xfrm>
          <a:prstGeom prst="rect">
            <a:avLst/>
          </a:prstGeom>
        </p:spPr>
      </p:pic>
      <p:sp>
        <p:nvSpPr>
          <p:cNvPr id="14" name="Text Box 9"/>
          <p:cNvSpPr txBox="1">
            <a:spLocks noChangeArrowheads="1"/>
          </p:cNvSpPr>
          <p:nvPr/>
        </p:nvSpPr>
        <p:spPr bwMode="auto">
          <a:xfrm>
            <a:off x="2843808" y="551723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graphicFrame>
        <p:nvGraphicFramePr>
          <p:cNvPr id="9" name="4 Gráfico"/>
          <p:cNvGraphicFramePr/>
          <p:nvPr/>
        </p:nvGraphicFramePr>
        <p:xfrm>
          <a:off x="1187624" y="1772816"/>
          <a:ext cx="6552728" cy="3600400"/>
        </p:xfrm>
        <a:graphic>
          <a:graphicData uri="http://schemas.openxmlformats.org/drawingml/2006/chart">
            <c:chart xmlns:c="http://schemas.openxmlformats.org/drawingml/2006/chart" xmlns:r="http://schemas.openxmlformats.org/officeDocument/2006/relationships" r:id="rId4"/>
          </a:graphicData>
        </a:graphic>
      </p:graphicFrame>
      <p:sp>
        <p:nvSpPr>
          <p:cNvPr id="11" name="10 Marcador de fecha"/>
          <p:cNvSpPr>
            <a:spLocks noGrp="1"/>
          </p:cNvSpPr>
          <p:nvPr>
            <p:ph type="dt" sz="half" idx="10"/>
          </p:nvPr>
        </p:nvSpPr>
        <p:spPr/>
        <p:txBody>
          <a:bodyPr/>
          <a:lstStyle/>
          <a:p>
            <a:pPr>
              <a:defRPr/>
            </a:pPr>
            <a:r>
              <a:rPr lang="es-ES">
                <a:solidFill>
                  <a:srgbClr val="FFFFFF"/>
                </a:solidFill>
              </a:rPr>
              <a:t>mayo 2018</a:t>
            </a:r>
          </a:p>
        </p:txBody>
      </p:sp>
      <p:sp>
        <p:nvSpPr>
          <p:cNvPr id="15" name="14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18</a:t>
            </a:fld>
            <a:endParaRPr lang="es-ES" dirty="0">
              <a:solidFill>
                <a:srgbClr val="FFFFFF"/>
              </a:solidFill>
            </a:endParaRPr>
          </a:p>
        </p:txBody>
      </p:sp>
    </p:spTree>
    <p:extLst>
      <p:ext uri="{BB962C8B-B14F-4D97-AF65-F5344CB8AC3E}">
        <p14:creationId xmlns:p14="http://schemas.microsoft.com/office/powerpoint/2010/main" xmlns="" val="787461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sp>
        <p:nvSpPr>
          <p:cNvPr id="3" name="2 Rectángulo"/>
          <p:cNvSpPr/>
          <p:nvPr/>
        </p:nvSpPr>
        <p:spPr>
          <a:xfrm>
            <a:off x="1379459" y="3244334"/>
            <a:ext cx="6385081" cy="1569660"/>
          </a:xfrm>
          <a:prstGeom prst="rect">
            <a:avLst/>
          </a:prstGeom>
        </p:spPr>
        <p:txBody>
          <a:bodyPr wrap="none">
            <a:spAutoFit/>
          </a:bodyPr>
          <a:lstStyle/>
          <a:p>
            <a:r>
              <a:rPr lang="es-ES" sz="4800" b="1" dirty="0">
                <a:latin typeface="Arial Rounded MT Bold" pitchFamily="34" charset="0"/>
              </a:rPr>
              <a:t>Evolución de la </a:t>
            </a:r>
          </a:p>
          <a:p>
            <a:r>
              <a:rPr lang="es-ES" sz="4800" b="1" dirty="0">
                <a:latin typeface="Arial Rounded MT Bold" pitchFamily="34" charset="0"/>
              </a:rPr>
              <a:t>Conciliación Familiar</a:t>
            </a:r>
          </a:p>
        </p:txBody>
      </p:sp>
      <p:pic>
        <p:nvPicPr>
          <p:cNvPr id="5" name="4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6" name="5 Marcador de fecha"/>
          <p:cNvSpPr>
            <a:spLocks noGrp="1"/>
          </p:cNvSpPr>
          <p:nvPr>
            <p:ph type="dt" sz="half" idx="10"/>
          </p:nvPr>
        </p:nvSpPr>
        <p:spPr/>
        <p:txBody>
          <a:bodyPr/>
          <a:lstStyle/>
          <a:p>
            <a:r>
              <a:rPr lang="es-ES"/>
              <a:t>mayo 2018</a:t>
            </a:r>
          </a:p>
        </p:txBody>
      </p:sp>
      <p:sp>
        <p:nvSpPr>
          <p:cNvPr id="7" name="6 Marcador de número de diapositiva"/>
          <p:cNvSpPr>
            <a:spLocks noGrp="1"/>
          </p:cNvSpPr>
          <p:nvPr>
            <p:ph type="sldNum" sz="quarter" idx="12"/>
          </p:nvPr>
        </p:nvSpPr>
        <p:spPr/>
        <p:txBody>
          <a:bodyPr/>
          <a:lstStyle/>
          <a:p>
            <a:fld id="{7ECDD71D-EACC-45F9-A409-83BCA37EEB42}" type="slidenum">
              <a:rPr lang="es-ES" smtClean="0"/>
              <a:pPr/>
              <a:t>19</a:t>
            </a:fld>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r>
              <a:rPr lang="es-ES" smtClean="0"/>
              <a:t>mayo 2018</a:t>
            </a:r>
            <a:endParaRPr lang="es-ES"/>
          </a:p>
        </p:txBody>
      </p:sp>
      <p:sp>
        <p:nvSpPr>
          <p:cNvPr id="3" name="2 Marcador de pie de página"/>
          <p:cNvSpPr>
            <a:spLocks noGrp="1"/>
          </p:cNvSpPr>
          <p:nvPr>
            <p:ph type="ftr" sz="quarter" idx="11"/>
          </p:nvPr>
        </p:nvSpPr>
        <p:spPr/>
        <p:txBody>
          <a:bodyPr/>
          <a:lstStyle/>
          <a:p>
            <a:r>
              <a:rPr lang="es-ES" smtClean="0"/>
              <a:t>Instituto Balear de la Familia</a:t>
            </a:r>
            <a:endParaRPr lang="es-ES"/>
          </a:p>
        </p:txBody>
      </p:sp>
      <p:sp>
        <p:nvSpPr>
          <p:cNvPr id="4" name="3 Marcador de número de diapositiva"/>
          <p:cNvSpPr>
            <a:spLocks noGrp="1"/>
          </p:cNvSpPr>
          <p:nvPr>
            <p:ph type="sldNum" sz="quarter" idx="12"/>
          </p:nvPr>
        </p:nvSpPr>
        <p:spPr/>
        <p:txBody>
          <a:bodyPr/>
          <a:lstStyle/>
          <a:p>
            <a:fld id="{7ECDD71D-EACC-45F9-A409-83BCA37EEB42}" type="slidenum">
              <a:rPr lang="es-ES" smtClean="0"/>
              <a:pPr/>
              <a:t>2</a:t>
            </a:fld>
            <a:endParaRPr lang="es-ES"/>
          </a:p>
        </p:txBody>
      </p:sp>
      <p:sp>
        <p:nvSpPr>
          <p:cNvPr id="5" name="Text Box 2"/>
          <p:cNvSpPr txBox="1">
            <a:spLocks noChangeArrowheads="1"/>
          </p:cNvSpPr>
          <p:nvPr/>
        </p:nvSpPr>
        <p:spPr bwMode="auto">
          <a:xfrm>
            <a:off x="179512" y="332656"/>
            <a:ext cx="8784976" cy="63740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s-ES" sz="2800" b="1" dirty="0" smtClean="0">
                <a:cs typeface="Arial" charset="0"/>
              </a:rPr>
              <a:t>Introducción</a:t>
            </a:r>
            <a:endParaRPr lang="es-ES" sz="2800" b="1" dirty="0">
              <a:cs typeface="Arial" charset="0"/>
            </a:endParaRPr>
          </a:p>
          <a:p>
            <a:pPr algn="just" eaLnBrk="1" hangingPunct="1"/>
            <a:endParaRPr lang="es-ES" sz="1200" dirty="0">
              <a:cs typeface="Arial" charset="0"/>
            </a:endParaRPr>
          </a:p>
          <a:p>
            <a:pPr algn="just" eaLnBrk="1" hangingPunct="1"/>
            <a:r>
              <a:rPr lang="es-ES" sz="1300" b="1" dirty="0">
                <a:ea typeface="Times New Roman" pitchFamily="18" charset="0"/>
                <a:cs typeface="Arial" charset="0"/>
              </a:rPr>
              <a:t> </a:t>
            </a:r>
            <a:r>
              <a:rPr lang="es-ES" sz="1300" b="1" dirty="0" smtClean="0">
                <a:ea typeface="Times New Roman" pitchFamily="18" charset="0"/>
                <a:cs typeface="Arial" charset="0"/>
              </a:rPr>
              <a:t>  </a:t>
            </a:r>
            <a:r>
              <a:rPr lang="es-ES" sz="1200" b="1" dirty="0" smtClean="0">
                <a:ea typeface="Times New Roman" pitchFamily="18" charset="0"/>
                <a:cs typeface="Arial" charset="0"/>
              </a:rPr>
              <a:t>Todos los expertos coinciden en que la familia es el principal valor de los seres humanos, después de la salud. Se constata por lo tanto la </a:t>
            </a:r>
            <a:r>
              <a:rPr lang="es-ES" sz="1200" b="1" dirty="0">
                <a:ea typeface="Times New Roman" pitchFamily="18" charset="0"/>
                <a:cs typeface="Arial" charset="0"/>
              </a:rPr>
              <a:t>vigencia del </a:t>
            </a:r>
            <a:r>
              <a:rPr lang="es-ES" sz="1200" b="1" dirty="0" smtClean="0">
                <a:ea typeface="Times New Roman" pitchFamily="18" charset="0"/>
                <a:cs typeface="Arial" charset="0"/>
              </a:rPr>
              <a:t>matrimonio, de los hijos, </a:t>
            </a:r>
            <a:r>
              <a:rPr lang="es-ES" sz="1200" b="1" dirty="0">
                <a:ea typeface="Times New Roman" pitchFamily="18" charset="0"/>
                <a:cs typeface="Arial" charset="0"/>
              </a:rPr>
              <a:t>y de la </a:t>
            </a:r>
            <a:r>
              <a:rPr lang="es-ES" sz="1200" b="1" dirty="0" smtClean="0">
                <a:ea typeface="Times New Roman" pitchFamily="18" charset="0"/>
                <a:cs typeface="Arial" charset="0"/>
              </a:rPr>
              <a:t>familia en general, considerada </a:t>
            </a:r>
            <a:r>
              <a:rPr lang="es-ES" sz="1200" b="1" dirty="0">
                <a:ea typeface="Times New Roman" pitchFamily="18" charset="0"/>
                <a:cs typeface="Arial" charset="0"/>
              </a:rPr>
              <a:t>y deseada  por la inmensa mayoría como un proyecto definitivo de </a:t>
            </a:r>
            <a:r>
              <a:rPr lang="es-ES" sz="1200" b="1" dirty="0" smtClean="0">
                <a:ea typeface="Times New Roman" pitchFamily="18" charset="0"/>
                <a:cs typeface="Arial" charset="0"/>
              </a:rPr>
              <a:t>vida que da sentido a la existencia.</a:t>
            </a:r>
            <a:r>
              <a:rPr lang="es-ES" sz="1200" b="1" dirty="0" smtClean="0">
                <a:cs typeface="Arial" charset="0"/>
              </a:rPr>
              <a:t> </a:t>
            </a:r>
            <a:endParaRPr lang="es-ES" sz="1200" b="1" dirty="0">
              <a:cs typeface="Arial" charset="0"/>
            </a:endParaRPr>
          </a:p>
          <a:p>
            <a:pPr algn="just" eaLnBrk="1" hangingPunct="1"/>
            <a:endParaRPr lang="es-ES" sz="1200" b="1" dirty="0">
              <a:cs typeface="Arial" charset="0"/>
            </a:endParaRPr>
          </a:p>
          <a:p>
            <a:pPr algn="just" eaLnBrk="1" hangingPunct="1"/>
            <a:r>
              <a:rPr lang="es-ES" sz="1200" b="1" dirty="0">
                <a:cs typeface="Arial" charset="0"/>
              </a:rPr>
              <a:t> </a:t>
            </a:r>
            <a:r>
              <a:rPr lang="es-ES" sz="1200" b="1" dirty="0" smtClean="0">
                <a:cs typeface="Arial" charset="0"/>
              </a:rPr>
              <a:t>    Las </a:t>
            </a:r>
            <a:r>
              <a:rPr lang="es-ES" sz="1200" b="1" dirty="0">
                <a:cs typeface="Arial" charset="0"/>
              </a:rPr>
              <a:t>crisis y dificultades sociales, económicas y demográficas de las últimas décadas han hecho redescubrir que la familia representa un valiosísimo potencial para la prevención y el amortiguamiento de los efectos dramáticos de problemas como el paro, las enfermedades, la vivienda, las drogodependencias o la marginalidad. </a:t>
            </a:r>
          </a:p>
          <a:p>
            <a:pPr algn="just" eaLnBrk="1" hangingPunct="1"/>
            <a:endParaRPr lang="es-ES" sz="1200" b="1" dirty="0">
              <a:cs typeface="Arial" charset="0"/>
            </a:endParaRPr>
          </a:p>
          <a:p>
            <a:pPr algn="just" eaLnBrk="1" hangingPunct="1"/>
            <a:r>
              <a:rPr lang="es-ES" sz="1200" b="1" dirty="0" smtClean="0">
                <a:cs typeface="Times New Roman" pitchFamily="18" charset="0"/>
              </a:rPr>
              <a:t>     Pero </a:t>
            </a:r>
            <a:r>
              <a:rPr lang="es-ES" sz="1200" b="1" dirty="0">
                <a:cs typeface="Times New Roman" pitchFamily="18" charset="0"/>
              </a:rPr>
              <a:t>junto a estos </a:t>
            </a:r>
            <a:r>
              <a:rPr lang="es-ES" sz="1200" b="1" dirty="0" smtClean="0">
                <a:cs typeface="Times New Roman" pitchFamily="18" charset="0"/>
              </a:rPr>
              <a:t>aspectos que </a:t>
            </a:r>
            <a:r>
              <a:rPr lang="es-ES" sz="1200" b="1" dirty="0">
                <a:cs typeface="Times New Roman" pitchFamily="18" charset="0"/>
              </a:rPr>
              <a:t>demuestran la vigencia de </a:t>
            </a:r>
            <a:r>
              <a:rPr lang="es-ES" sz="1200" b="1" dirty="0" smtClean="0">
                <a:cs typeface="Times New Roman" pitchFamily="18" charset="0"/>
              </a:rPr>
              <a:t>los valores familiares, es </a:t>
            </a:r>
            <a:r>
              <a:rPr lang="es-ES" sz="1200" b="1" dirty="0">
                <a:cs typeface="Times New Roman" pitchFamily="18" charset="0"/>
              </a:rPr>
              <a:t>necesario también señalar que los problemas de la familia se han agravado considerablemente en los últimos </a:t>
            </a:r>
            <a:r>
              <a:rPr lang="es-ES" sz="1200" b="1" dirty="0" smtClean="0">
                <a:cs typeface="Times New Roman" pitchFamily="18" charset="0"/>
              </a:rPr>
              <a:t>años</a:t>
            </a:r>
            <a:r>
              <a:rPr lang="es-ES" sz="1200" b="1" dirty="0" smtClean="0">
                <a:cs typeface="Arial" charset="0"/>
              </a:rPr>
              <a:t>, sobre todo los derivados del abandono </a:t>
            </a:r>
            <a:r>
              <a:rPr lang="es-ES" sz="1200" b="1" dirty="0" smtClean="0">
                <a:cs typeface="Times New Roman" pitchFamily="18" charset="0"/>
              </a:rPr>
              <a:t>y </a:t>
            </a:r>
            <a:r>
              <a:rPr lang="es-ES" sz="1200" b="1" dirty="0">
                <a:cs typeface="Times New Roman" pitchFamily="18" charset="0"/>
              </a:rPr>
              <a:t>la desprotección durante muchos años por parte de las administraciones públicas </a:t>
            </a:r>
            <a:r>
              <a:rPr lang="es-ES" sz="1200" b="1" dirty="0" smtClean="0">
                <a:cs typeface="Times New Roman" pitchFamily="18" charset="0"/>
              </a:rPr>
              <a:t>. </a:t>
            </a:r>
          </a:p>
          <a:p>
            <a:pPr algn="just" eaLnBrk="1" hangingPunct="1"/>
            <a:endParaRPr lang="es-ES" sz="1200" b="1" dirty="0" smtClean="0">
              <a:cs typeface="Times New Roman" pitchFamily="18" charset="0"/>
            </a:endParaRPr>
          </a:p>
          <a:p>
            <a:pPr algn="just"/>
            <a:r>
              <a:rPr lang="es-ES" sz="1200" b="1" dirty="0" smtClean="0">
                <a:cs typeface="Arial" charset="0"/>
              </a:rPr>
              <a:t>      En este contexto, hace más oportuno si cabe la realización de un análisis global no sólo de sus puntos fuertes y vulnerabilidades de tipo sociológico, sino también de las actuaciones de las administraciones para con la familia, así como la realización de propuestas que ayuden a resolver la distinta problemática que tiene la familia en las Islas Baleares.</a:t>
            </a:r>
          </a:p>
          <a:p>
            <a:pPr algn="just"/>
            <a:r>
              <a:rPr lang="es-ES" sz="1200" b="1" dirty="0" smtClean="0"/>
              <a:t>	</a:t>
            </a:r>
            <a:endParaRPr lang="es-ES" sz="1200" b="1" dirty="0" smtClean="0">
              <a:cs typeface="Arial" charset="0"/>
            </a:endParaRPr>
          </a:p>
          <a:p>
            <a:pPr algn="just"/>
            <a:r>
              <a:rPr lang="es-ES" sz="1200" b="1" dirty="0" smtClean="0"/>
              <a:t>      Como conclusión final, el Instituto Balear de la Familia (</a:t>
            </a:r>
            <a:r>
              <a:rPr lang="es-ES" sz="1200" b="1" dirty="0" err="1" smtClean="0"/>
              <a:t>IBFamilia</a:t>
            </a:r>
            <a:r>
              <a:rPr lang="es-ES" sz="1200" b="1" dirty="0" smtClean="0"/>
              <a:t>) propone un conjunto de medidas de orden social, económico, fiscal, cultural, educativo, de medios de comunicación</a:t>
            </a:r>
            <a:r>
              <a:rPr lang="es-ES_tradnl" sz="1200" b="1" dirty="0" smtClean="0"/>
              <a:t>,</a:t>
            </a:r>
            <a:r>
              <a:rPr lang="es-ES" sz="1200" b="1" dirty="0" smtClean="0"/>
              <a:t> </a:t>
            </a:r>
            <a:r>
              <a:rPr lang="es-ES" sz="1200" b="1" dirty="0" err="1" smtClean="0"/>
              <a:t>etc</a:t>
            </a:r>
            <a:r>
              <a:rPr lang="es-ES_tradnl" sz="1200" b="1" dirty="0" smtClean="0"/>
              <a:t>.,</a:t>
            </a:r>
            <a:r>
              <a:rPr lang="es-ES" sz="1200" b="1" dirty="0" smtClean="0"/>
              <a:t> que considera imprescindibles para la implementación de una verdadera e integral política familiar en Baleares.</a:t>
            </a:r>
          </a:p>
          <a:p>
            <a:pPr algn="just"/>
            <a:endParaRPr lang="es-ES" sz="1200" b="1" dirty="0" smtClean="0"/>
          </a:p>
          <a:p>
            <a:pPr algn="just"/>
            <a:r>
              <a:rPr lang="es-ES" sz="1200" b="1" dirty="0" smtClean="0">
                <a:latin typeface="Arial" pitchFamily="34" charset="0"/>
                <a:ea typeface="Calibri" pitchFamily="34" charset="0"/>
                <a:cs typeface="Times New Roman" pitchFamily="18" charset="0"/>
              </a:rPr>
              <a:t>       Se trata por lo tanto de un informe de máximo rigor y seriedad metodológica que hemos realizado el </a:t>
            </a:r>
            <a:r>
              <a:rPr lang="es-ES" sz="1200" b="1" dirty="0" smtClean="0"/>
              <a:t>Instituto Balear de la Familia (</a:t>
            </a:r>
            <a:r>
              <a:rPr lang="es-ES" sz="1200" b="1" dirty="0" err="1" smtClean="0"/>
              <a:t>IBFamilia</a:t>
            </a:r>
            <a:r>
              <a:rPr lang="es-ES" sz="1200" b="1" dirty="0" smtClean="0"/>
              <a:t>)</a:t>
            </a:r>
            <a:r>
              <a:rPr lang="es-ES" sz="1200" b="1" dirty="0" smtClean="0">
                <a:latin typeface="Arial" pitchFamily="34" charset="0"/>
                <a:ea typeface="Calibri" pitchFamily="34" charset="0"/>
                <a:cs typeface="Times New Roman" pitchFamily="18" charset="0"/>
              </a:rPr>
              <a:t> en colaboración con el Instituto Balear de Estudios Sociales (IBES).</a:t>
            </a:r>
            <a:endParaRPr lang="es-ES" sz="1200" b="1" dirty="0" smtClean="0"/>
          </a:p>
          <a:p>
            <a:endParaRPr lang="es-ES" sz="1200" b="1" dirty="0" smtClean="0"/>
          </a:p>
          <a:p>
            <a:pPr algn="just">
              <a:lnSpc>
                <a:spcPct val="80000"/>
              </a:lnSpc>
            </a:pPr>
            <a:r>
              <a:rPr lang="es-ES_tradnl" sz="1200" b="1" dirty="0" smtClean="0"/>
              <a:t>			Agustín </a:t>
            </a:r>
            <a:r>
              <a:rPr lang="es-ES_tradnl" sz="1200" b="1" dirty="0" err="1" smtClean="0"/>
              <a:t>Buades</a:t>
            </a:r>
            <a:r>
              <a:rPr lang="es-ES_tradnl" sz="1200" b="1" dirty="0" smtClean="0"/>
              <a:t>  </a:t>
            </a:r>
            <a:r>
              <a:rPr lang="es-ES_tradnl" sz="1200" b="1" dirty="0" err="1" smtClean="0"/>
              <a:t>Rul-lán</a:t>
            </a:r>
            <a:endParaRPr lang="es-ES_tradnl" sz="1200" b="1" dirty="0" smtClean="0"/>
          </a:p>
          <a:p>
            <a:pPr algn="just">
              <a:lnSpc>
                <a:spcPct val="80000"/>
              </a:lnSpc>
            </a:pPr>
            <a:r>
              <a:rPr lang="es-ES" sz="1200" b="1" dirty="0" smtClean="0"/>
              <a:t>		Presidente del Instituto Balear de la Familia (</a:t>
            </a:r>
            <a:r>
              <a:rPr lang="es-ES" sz="1200" b="1" dirty="0" err="1" smtClean="0"/>
              <a:t>IBFamilia</a:t>
            </a:r>
            <a:r>
              <a:rPr lang="es-ES" sz="1200" b="1" dirty="0" smtClean="0"/>
              <a:t>)</a:t>
            </a:r>
          </a:p>
          <a:p>
            <a:pPr algn="just" eaLnBrk="1" hangingPunct="1"/>
            <a:endParaRPr lang="es-ES" sz="1200" b="1" dirty="0">
              <a:cs typeface="Arial" charset="0"/>
            </a:endParaRPr>
          </a:p>
          <a:p>
            <a:pPr algn="just" eaLnBrk="1" hangingPunct="1"/>
            <a:endParaRPr lang="es-ES" sz="1200" dirty="0">
              <a:cs typeface="Arial" charset="0"/>
            </a:endParaRPr>
          </a:p>
          <a:p>
            <a:pPr algn="just" eaLnBrk="1" hangingPunct="1"/>
            <a:r>
              <a:rPr lang="es-ES" sz="1200" dirty="0"/>
              <a:t>	.</a:t>
            </a:r>
          </a:p>
          <a:p>
            <a:pPr eaLnBrk="1" hangingPunct="1"/>
            <a:endParaRPr lang="es-ES" sz="1200" dirty="0"/>
          </a:p>
          <a:p>
            <a:pPr eaLnBrk="1" hangingPunct="1"/>
            <a:r>
              <a:rPr lang="es-ES" sz="12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20</a:t>
            </a:fld>
            <a:endParaRPr lang="es-ES" sz="1200" b="1">
              <a:solidFill>
                <a:srgbClr val="FFFFFF"/>
              </a:solidFill>
              <a:latin typeface="Calibri" pitchFamily="34" charset="0"/>
            </a:endParaRPr>
          </a:p>
        </p:txBody>
      </p:sp>
      <p:graphicFrame>
        <p:nvGraphicFramePr>
          <p:cNvPr id="5" name="4 Gráfico"/>
          <p:cNvGraphicFramePr>
            <a:graphicFrameLocks/>
          </p:cNvGraphicFramePr>
          <p:nvPr>
            <p:extLst>
              <p:ext uri="{D42A27DB-BD31-4B8C-83A1-F6EECF244321}">
                <p14:modId xmlns:p14="http://schemas.microsoft.com/office/powerpoint/2010/main" xmlns="" val="1317539610"/>
              </p:ext>
            </p:extLst>
          </p:nvPr>
        </p:nvGraphicFramePr>
        <p:xfrm>
          <a:off x="285720" y="4143380"/>
          <a:ext cx="6286544" cy="245112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Box 3"/>
          <p:cNvSpPr txBox="1">
            <a:spLocks noChangeArrowheads="1"/>
          </p:cNvSpPr>
          <p:nvPr/>
        </p:nvSpPr>
        <p:spPr bwMode="auto">
          <a:xfrm>
            <a:off x="6143636" y="4572008"/>
            <a:ext cx="2605968" cy="923330"/>
          </a:xfrm>
          <a:prstGeom prst="rect">
            <a:avLst/>
          </a:prstGeom>
          <a:noFill/>
          <a:ln w="9525">
            <a:noFill/>
            <a:miter lim="800000"/>
            <a:headEnd/>
            <a:tailEnd/>
          </a:ln>
        </p:spPr>
        <p:txBody>
          <a:bodyPr wrap="square">
            <a:spAutoFit/>
          </a:bodyPr>
          <a:lstStyle/>
          <a:p>
            <a:pPr algn="just"/>
            <a:r>
              <a:rPr lang="es-ES_tradnl" b="1" dirty="0">
                <a:solidFill>
                  <a:schemeClr val="tx2"/>
                </a:solidFill>
              </a:rPr>
              <a:t> …de manera que somos la tercera por la cola.          </a:t>
            </a:r>
            <a:endParaRPr lang="es-ES" b="1" dirty="0">
              <a:solidFill>
                <a:schemeClr val="tx2"/>
              </a:solidFill>
            </a:endParaRPr>
          </a:p>
        </p:txBody>
      </p:sp>
      <p:graphicFrame>
        <p:nvGraphicFramePr>
          <p:cNvPr id="7" name="5 Gráfico"/>
          <p:cNvGraphicFramePr>
            <a:graphicFrameLocks/>
          </p:cNvGraphicFramePr>
          <p:nvPr>
            <p:extLst>
              <p:ext uri="{D42A27DB-BD31-4B8C-83A1-F6EECF244321}">
                <p14:modId xmlns:p14="http://schemas.microsoft.com/office/powerpoint/2010/main" xmlns="" val="3028923113"/>
              </p:ext>
            </p:extLst>
          </p:nvPr>
        </p:nvGraphicFramePr>
        <p:xfrm>
          <a:off x="0" y="1000108"/>
          <a:ext cx="8858280" cy="3357586"/>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Box 13"/>
          <p:cNvSpPr txBox="1">
            <a:spLocks noChangeArrowheads="1"/>
          </p:cNvSpPr>
          <p:nvPr/>
        </p:nvSpPr>
        <p:spPr bwMode="auto">
          <a:xfrm>
            <a:off x="2699792"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Conciliación Familiar</a:t>
            </a:r>
          </a:p>
        </p:txBody>
      </p:sp>
      <p:sp>
        <p:nvSpPr>
          <p:cNvPr id="9" name="8 Rectángulo"/>
          <p:cNvSpPr/>
          <p:nvPr/>
        </p:nvSpPr>
        <p:spPr>
          <a:xfrm>
            <a:off x="214282" y="571480"/>
            <a:ext cx="8215338" cy="369332"/>
          </a:xfrm>
          <a:prstGeom prst="rect">
            <a:avLst/>
          </a:prstGeom>
        </p:spPr>
        <p:txBody>
          <a:bodyPr wrap="square">
            <a:spAutoFit/>
          </a:bodyPr>
          <a:lstStyle/>
          <a:p>
            <a:r>
              <a:rPr lang="es-ES_tradnl" b="1" dirty="0">
                <a:solidFill>
                  <a:schemeClr val="tx2"/>
                </a:solidFill>
              </a:rPr>
              <a:t>La flexibilidad horaria sigue siendo asignatura pendiente en Baleares…</a:t>
            </a:r>
            <a:endParaRPr lang="es-ES" dirty="0">
              <a:solidFill>
                <a:schemeClr val="tx2"/>
              </a:solidFill>
            </a:endParaRPr>
          </a:p>
        </p:txBody>
      </p:sp>
      <p:sp>
        <p:nvSpPr>
          <p:cNvPr id="10" name="Text Box 9"/>
          <p:cNvSpPr txBox="1">
            <a:spLocks noChangeArrowheads="1"/>
          </p:cNvSpPr>
          <p:nvPr/>
        </p:nvSpPr>
        <p:spPr bwMode="auto">
          <a:xfrm>
            <a:off x="1043608" y="6453336"/>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pic>
        <p:nvPicPr>
          <p:cNvPr id="12" name="Picture 2" descr="D:\Ordenar_081209\IPF\Aborto Bruselas 2010\logo_IPF_es.wmf"/>
          <p:cNvPicPr>
            <a:picLocks noChangeAspect="1" noChangeArrowheads="1"/>
          </p:cNvPicPr>
          <p:nvPr/>
        </p:nvPicPr>
        <p:blipFill>
          <a:blip r:embed="rId5" cstate="print"/>
          <a:srcRect/>
          <a:stretch>
            <a:fillRect/>
          </a:stretch>
        </p:blipFill>
        <p:spPr bwMode="auto">
          <a:xfrm>
            <a:off x="428625" y="5426075"/>
            <a:ext cx="608013" cy="1217613"/>
          </a:xfrm>
          <a:prstGeom prst="rect">
            <a:avLst/>
          </a:prstGeom>
          <a:noFill/>
          <a:ln w="9525">
            <a:noFill/>
            <a:miter lim="800000"/>
            <a:headEnd/>
            <a:tailEnd/>
          </a:ln>
        </p:spPr>
      </p:pic>
      <p:pic>
        <p:nvPicPr>
          <p:cNvPr id="14" name="13 Imagen" descr="image1.jpeg"/>
          <p:cNvPicPr>
            <a:picLocks noChangeAspect="1"/>
          </p:cNvPicPr>
          <p:nvPr/>
        </p:nvPicPr>
        <p:blipFill>
          <a:blip r:embed="rId6" cstate="print"/>
          <a:stretch>
            <a:fillRect/>
          </a:stretch>
        </p:blipFill>
        <p:spPr>
          <a:xfrm>
            <a:off x="7462970" y="0"/>
            <a:ext cx="1681030" cy="620688"/>
          </a:xfrm>
          <a:prstGeom prst="rect">
            <a:avLst/>
          </a:prstGeom>
        </p:spPr>
      </p:pic>
      <p:sp>
        <p:nvSpPr>
          <p:cNvPr id="16" name="Text Box 9"/>
          <p:cNvSpPr txBox="1">
            <a:spLocks noChangeArrowheads="1"/>
          </p:cNvSpPr>
          <p:nvPr/>
        </p:nvSpPr>
        <p:spPr bwMode="auto">
          <a:xfrm>
            <a:off x="2627784" y="4221088"/>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5" name="14 Marcador de fecha"/>
          <p:cNvSpPr>
            <a:spLocks noGrp="1"/>
          </p:cNvSpPr>
          <p:nvPr>
            <p:ph type="dt" sz="half" idx="10"/>
          </p:nvPr>
        </p:nvSpPr>
        <p:spPr/>
        <p:txBody>
          <a:bodyPr/>
          <a:lstStyle/>
          <a:p>
            <a:pPr>
              <a:defRPr/>
            </a:pPr>
            <a:r>
              <a:rPr lang="es-ES">
                <a:solidFill>
                  <a:srgbClr val="FFFFFF"/>
                </a:solidFill>
              </a:rPr>
              <a:t>mayo 2018</a:t>
            </a:r>
          </a:p>
        </p:txBody>
      </p:sp>
      <p:sp>
        <p:nvSpPr>
          <p:cNvPr id="17" name="16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20</a:t>
            </a:fld>
            <a:endParaRPr lang="es-ES" dirty="0">
              <a:solidFill>
                <a:srgbClr val="FFFFFF"/>
              </a:solidFill>
            </a:endParaRPr>
          </a:p>
        </p:txBody>
      </p:sp>
    </p:spTree>
    <p:extLst>
      <p:ext uri="{BB962C8B-B14F-4D97-AF65-F5344CB8AC3E}">
        <p14:creationId xmlns:p14="http://schemas.microsoft.com/office/powerpoint/2010/main" xmlns="" val="1033685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21</a:t>
            </a:fld>
            <a:endParaRPr lang="es-ES" sz="1200" b="1">
              <a:solidFill>
                <a:srgbClr val="FFFFFF"/>
              </a:solidFill>
              <a:latin typeface="Calibri" pitchFamily="34" charset="0"/>
            </a:endParaRPr>
          </a:p>
        </p:txBody>
      </p:sp>
      <p:graphicFrame>
        <p:nvGraphicFramePr>
          <p:cNvPr id="5" name="3 Gráfico"/>
          <p:cNvGraphicFramePr/>
          <p:nvPr>
            <p:extLst>
              <p:ext uri="{D42A27DB-BD31-4B8C-83A1-F6EECF244321}">
                <p14:modId xmlns:p14="http://schemas.microsoft.com/office/powerpoint/2010/main" xmlns="" val="3734308219"/>
              </p:ext>
            </p:extLst>
          </p:nvPr>
        </p:nvGraphicFramePr>
        <p:xfrm>
          <a:off x="323528" y="1428736"/>
          <a:ext cx="8820472" cy="464347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3"/>
          <p:cNvSpPr txBox="1">
            <a:spLocks noChangeArrowheads="1"/>
          </p:cNvSpPr>
          <p:nvPr/>
        </p:nvSpPr>
        <p:spPr bwMode="auto">
          <a:xfrm>
            <a:off x="428596" y="571480"/>
            <a:ext cx="8001056" cy="400110"/>
          </a:xfrm>
          <a:prstGeom prst="rect">
            <a:avLst/>
          </a:prstGeom>
          <a:noFill/>
          <a:ln w="9525">
            <a:noFill/>
            <a:miter lim="800000"/>
            <a:headEnd/>
            <a:tailEnd/>
          </a:ln>
        </p:spPr>
        <p:txBody>
          <a:bodyPr wrap="square">
            <a:spAutoFit/>
          </a:bodyPr>
          <a:lstStyle/>
          <a:p>
            <a:pPr algn="l"/>
            <a:r>
              <a:rPr lang="es-ES_tradnl" sz="2000" b="1" dirty="0">
                <a:solidFill>
                  <a:schemeClr val="tx2"/>
                </a:solidFill>
              </a:rPr>
              <a:t>…Y los que menos dedicamos al hogar y a la familia</a:t>
            </a:r>
            <a:endParaRPr lang="es-ES" sz="2000" b="1" dirty="0">
              <a:solidFill>
                <a:schemeClr val="tx2"/>
              </a:solidFill>
            </a:endParaRPr>
          </a:p>
        </p:txBody>
      </p:sp>
      <p:sp>
        <p:nvSpPr>
          <p:cNvPr id="8" name="Text Box 13"/>
          <p:cNvSpPr txBox="1">
            <a:spLocks noChangeArrowheads="1"/>
          </p:cNvSpPr>
          <p:nvPr/>
        </p:nvSpPr>
        <p:spPr bwMode="auto">
          <a:xfrm>
            <a:off x="2195736"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Conciliación Familiar</a:t>
            </a:r>
          </a:p>
        </p:txBody>
      </p:sp>
      <p:sp>
        <p:nvSpPr>
          <p:cNvPr id="9" name="1 Flecha abajo"/>
          <p:cNvSpPr/>
          <p:nvPr/>
        </p:nvSpPr>
        <p:spPr bwMode="auto">
          <a:xfrm>
            <a:off x="857224" y="1214422"/>
            <a:ext cx="214314" cy="928694"/>
          </a:xfrm>
          <a:prstGeom prst="downArrow">
            <a:avLst/>
          </a:prstGeom>
          <a:solidFill>
            <a:srgbClr val="FFFF00">
              <a:alpha val="27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s-ES_tradnl"/>
          </a:p>
        </p:txBody>
      </p:sp>
      <p:pic>
        <p:nvPicPr>
          <p:cNvPr id="12" name="11 Imagen" descr="image1.jpeg"/>
          <p:cNvPicPr>
            <a:picLocks noChangeAspect="1"/>
          </p:cNvPicPr>
          <p:nvPr/>
        </p:nvPicPr>
        <p:blipFill>
          <a:blip r:embed="rId4" cstate="print"/>
          <a:stretch>
            <a:fillRect/>
          </a:stretch>
        </p:blipFill>
        <p:spPr>
          <a:xfrm>
            <a:off x="7462970" y="0"/>
            <a:ext cx="1681030" cy="620688"/>
          </a:xfrm>
          <a:prstGeom prst="rect">
            <a:avLst/>
          </a:prstGeom>
        </p:spPr>
      </p:pic>
      <p:sp>
        <p:nvSpPr>
          <p:cNvPr id="13" name="Text Box 9"/>
          <p:cNvSpPr txBox="1">
            <a:spLocks noChangeArrowheads="1"/>
          </p:cNvSpPr>
          <p:nvPr/>
        </p:nvSpPr>
        <p:spPr bwMode="auto">
          <a:xfrm>
            <a:off x="2411760" y="5877272"/>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0" name="9 Marcador de fecha"/>
          <p:cNvSpPr>
            <a:spLocks noGrp="1"/>
          </p:cNvSpPr>
          <p:nvPr>
            <p:ph type="dt" sz="half" idx="10"/>
          </p:nvPr>
        </p:nvSpPr>
        <p:spPr/>
        <p:txBody>
          <a:bodyPr/>
          <a:lstStyle/>
          <a:p>
            <a:pPr>
              <a:defRPr/>
            </a:pPr>
            <a:r>
              <a:rPr lang="es-ES">
                <a:solidFill>
                  <a:srgbClr val="FFFFFF"/>
                </a:solidFill>
              </a:rPr>
              <a:t>mayo 2018</a:t>
            </a:r>
          </a:p>
        </p:txBody>
      </p:sp>
      <p:sp>
        <p:nvSpPr>
          <p:cNvPr id="14" name="13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21</a:t>
            </a:fld>
            <a:endParaRPr lang="es-ES" dirty="0">
              <a:solidFill>
                <a:srgbClr val="FFFFFF"/>
              </a:solidFill>
            </a:endParaRPr>
          </a:p>
        </p:txBody>
      </p:sp>
    </p:spTree>
    <p:extLst>
      <p:ext uri="{BB962C8B-B14F-4D97-AF65-F5344CB8AC3E}">
        <p14:creationId xmlns:p14="http://schemas.microsoft.com/office/powerpoint/2010/main" xmlns="" val="8503556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7" name="6 Rectángulo"/>
          <p:cNvSpPr/>
          <p:nvPr/>
        </p:nvSpPr>
        <p:spPr>
          <a:xfrm>
            <a:off x="711007" y="3244334"/>
            <a:ext cx="7721986" cy="830997"/>
          </a:xfrm>
          <a:prstGeom prst="rect">
            <a:avLst/>
          </a:prstGeom>
        </p:spPr>
        <p:txBody>
          <a:bodyPr wrap="none">
            <a:spAutoFit/>
          </a:bodyPr>
          <a:lstStyle/>
          <a:p>
            <a:r>
              <a:rPr lang="es-ES" sz="4800" b="1" dirty="0">
                <a:latin typeface="Arial Rounded MT Bold" pitchFamily="34" charset="0"/>
              </a:rPr>
              <a:t>Evolución de los Hogares</a:t>
            </a:r>
          </a:p>
        </p:txBody>
      </p:sp>
      <p:sp>
        <p:nvSpPr>
          <p:cNvPr id="6" name="5 Marcador de fecha"/>
          <p:cNvSpPr>
            <a:spLocks noGrp="1"/>
          </p:cNvSpPr>
          <p:nvPr>
            <p:ph type="dt" sz="half" idx="10"/>
          </p:nvPr>
        </p:nvSpPr>
        <p:spPr/>
        <p:txBody>
          <a:bodyPr/>
          <a:lstStyle/>
          <a:p>
            <a:r>
              <a:rPr lang="es-ES"/>
              <a:t>mayo 2018</a:t>
            </a:r>
          </a:p>
        </p:txBody>
      </p:sp>
      <p:sp>
        <p:nvSpPr>
          <p:cNvPr id="8" name="7 Marcador de número de diapositiva"/>
          <p:cNvSpPr>
            <a:spLocks noGrp="1"/>
          </p:cNvSpPr>
          <p:nvPr>
            <p:ph type="sldNum" sz="quarter" idx="12"/>
          </p:nvPr>
        </p:nvSpPr>
        <p:spPr/>
        <p:txBody>
          <a:bodyPr/>
          <a:lstStyle/>
          <a:p>
            <a:fld id="{7ECDD71D-EACC-45F9-A409-83BCA37EEB42}" type="slidenum">
              <a:rPr lang="es-ES" smtClean="0"/>
              <a:pPr/>
              <a:t>22</a:t>
            </a:fld>
            <a:endParaRPr lang="es-E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23</a:t>
            </a:fld>
            <a:endParaRPr lang="es-ES" sz="1200" b="1">
              <a:solidFill>
                <a:srgbClr val="FFFFFF"/>
              </a:solidFill>
              <a:latin typeface="Calibri" pitchFamily="34" charset="0"/>
            </a:endParaRPr>
          </a:p>
        </p:txBody>
      </p:sp>
      <p:sp>
        <p:nvSpPr>
          <p:cNvPr id="6" name="Text Box 2"/>
          <p:cNvSpPr txBox="1">
            <a:spLocks noChangeArrowheads="1"/>
          </p:cNvSpPr>
          <p:nvPr/>
        </p:nvSpPr>
        <p:spPr bwMode="auto">
          <a:xfrm>
            <a:off x="1115616" y="620688"/>
            <a:ext cx="6624736"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sz="2000" b="1" dirty="0">
                <a:solidFill>
                  <a:schemeClr val="tx2"/>
                </a:solidFill>
              </a:rPr>
              <a:t>Se acentúa la soledad en  los hogares de Baleares... casi 1 de cada 4 hogares son unipersonales</a:t>
            </a:r>
          </a:p>
        </p:txBody>
      </p:sp>
      <p:sp>
        <p:nvSpPr>
          <p:cNvPr id="11" name="Text Box 13"/>
          <p:cNvSpPr txBox="1">
            <a:spLocks noChangeArrowheads="1"/>
          </p:cNvSpPr>
          <p:nvPr/>
        </p:nvSpPr>
        <p:spPr bwMode="auto">
          <a:xfrm>
            <a:off x="2483768"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Hogares</a:t>
            </a:r>
          </a:p>
        </p:txBody>
      </p:sp>
      <p:sp>
        <p:nvSpPr>
          <p:cNvPr id="12" name="11 Rectángulo"/>
          <p:cNvSpPr/>
          <p:nvPr/>
        </p:nvSpPr>
        <p:spPr>
          <a:xfrm>
            <a:off x="6804248" y="4869160"/>
            <a:ext cx="2160240" cy="1200329"/>
          </a:xfrm>
          <a:prstGeom prst="rect">
            <a:avLst/>
          </a:prstGeom>
        </p:spPr>
        <p:txBody>
          <a:bodyPr wrap="square">
            <a:spAutoFit/>
          </a:bodyPr>
          <a:lstStyle/>
          <a:p>
            <a:pPr algn="just"/>
            <a:r>
              <a:rPr lang="es-ES" b="1" dirty="0">
                <a:solidFill>
                  <a:schemeClr val="tx2"/>
                </a:solidFill>
              </a:rPr>
              <a:t>El 9,5% de los hogares </a:t>
            </a:r>
          </a:p>
          <a:p>
            <a:pPr algn="just"/>
            <a:r>
              <a:rPr lang="es-ES" b="1" dirty="0">
                <a:solidFill>
                  <a:schemeClr val="tx2"/>
                </a:solidFill>
              </a:rPr>
              <a:t>son </a:t>
            </a:r>
            <a:r>
              <a:rPr lang="es-ES" b="1" dirty="0" err="1">
                <a:solidFill>
                  <a:schemeClr val="tx2"/>
                </a:solidFill>
              </a:rPr>
              <a:t>monoparentales</a:t>
            </a:r>
            <a:endParaRPr lang="es-ES" dirty="0"/>
          </a:p>
        </p:txBody>
      </p:sp>
      <p:sp>
        <p:nvSpPr>
          <p:cNvPr id="15" name="4 CuadroTexto"/>
          <p:cNvSpPr txBox="1">
            <a:spLocks noChangeArrowheads="1"/>
          </p:cNvSpPr>
          <p:nvPr/>
        </p:nvSpPr>
        <p:spPr bwMode="auto">
          <a:xfrm>
            <a:off x="3500438" y="6296025"/>
            <a:ext cx="2786062" cy="276225"/>
          </a:xfrm>
          <a:prstGeom prst="rect">
            <a:avLst/>
          </a:prstGeom>
          <a:noFill/>
          <a:ln w="9525">
            <a:noFill/>
            <a:miter lim="800000"/>
            <a:headEnd/>
            <a:tailEnd/>
          </a:ln>
        </p:spPr>
        <p:txBody>
          <a:bodyPr>
            <a:spAutoFit/>
          </a:bodyPr>
          <a:lstStyle/>
          <a:p>
            <a:r>
              <a:rPr lang="es-ES" sz="1200" dirty="0">
                <a:solidFill>
                  <a:schemeClr val="bg1"/>
                </a:solidFill>
                <a:latin typeface="Swis721 Lt BT" pitchFamily="34" charset="0"/>
              </a:rPr>
              <a:t>Instituto de Política Familiar</a:t>
            </a:r>
          </a:p>
        </p:txBody>
      </p:sp>
      <p:pic>
        <p:nvPicPr>
          <p:cNvPr id="17" name="16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8" name="17 Tabla"/>
          <p:cNvGraphicFramePr>
            <a:graphicFrameLocks noGrp="1"/>
          </p:cNvGraphicFramePr>
          <p:nvPr/>
        </p:nvGraphicFramePr>
        <p:xfrm>
          <a:off x="251520" y="4149080"/>
          <a:ext cx="6192687" cy="2376270"/>
        </p:xfrm>
        <a:graphic>
          <a:graphicData uri="http://schemas.openxmlformats.org/drawingml/2006/table">
            <a:tbl>
              <a:tblPr/>
              <a:tblGrid>
                <a:gridCol w="3615529">
                  <a:extLst>
                    <a:ext uri="{9D8B030D-6E8A-4147-A177-3AD203B41FA5}">
                      <a16:colId xmlns:a16="http://schemas.microsoft.com/office/drawing/2014/main" xmlns="" val="20000"/>
                    </a:ext>
                  </a:extLst>
                </a:gridCol>
                <a:gridCol w="1288579">
                  <a:extLst>
                    <a:ext uri="{9D8B030D-6E8A-4147-A177-3AD203B41FA5}">
                      <a16:colId xmlns:a16="http://schemas.microsoft.com/office/drawing/2014/main" xmlns="" val="20001"/>
                    </a:ext>
                  </a:extLst>
                </a:gridCol>
                <a:gridCol w="1288579">
                  <a:extLst>
                    <a:ext uri="{9D8B030D-6E8A-4147-A177-3AD203B41FA5}">
                      <a16:colId xmlns:a16="http://schemas.microsoft.com/office/drawing/2014/main" xmlns="" val="20002"/>
                    </a:ext>
                  </a:extLst>
                </a:gridCol>
              </a:tblGrid>
              <a:tr h="182790">
                <a:tc>
                  <a:txBody>
                    <a:bodyPr/>
                    <a:lstStyle/>
                    <a:p>
                      <a:pPr algn="l" fontAlgn="b"/>
                      <a:r>
                        <a:rPr lang="es-ES" sz="1000" b="0" i="0" u="none" strike="noStrike" dirty="0">
                          <a:latin typeface="Arial"/>
                        </a:rPr>
                        <a:t> </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tc>
                  <a:txBody>
                    <a:bodyPr/>
                    <a:lstStyle/>
                    <a:p>
                      <a:pPr algn="l" fontAlgn="b"/>
                      <a:r>
                        <a:rPr lang="es-ES" sz="1000" b="1" i="0" u="none" strike="noStrike">
                          <a:solidFill>
                            <a:srgbClr val="333333"/>
                          </a:solidFill>
                          <a:latin typeface="Arial"/>
                        </a:rPr>
                        <a:t>Madre con hijos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tc>
                  <a:txBody>
                    <a:bodyPr/>
                    <a:lstStyle/>
                    <a:p>
                      <a:pPr algn="l" fontAlgn="b"/>
                      <a:r>
                        <a:rPr lang="es-ES" sz="1000" b="1" i="0" u="none" strike="noStrike">
                          <a:solidFill>
                            <a:srgbClr val="333333"/>
                          </a:solidFill>
                          <a:latin typeface="Arial"/>
                        </a:rPr>
                        <a:t>Padre con hijos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extLst>
                  <a:ext uri="{0D108BD9-81ED-4DB2-BD59-A6C34878D82A}">
                    <a16:rowId xmlns:a16="http://schemas.microsoft.com/office/drawing/2014/main" xmlns="" val="10000"/>
                  </a:ext>
                </a:extLst>
              </a:tr>
              <a:tr h="182790">
                <a:tc gridSpan="3">
                  <a:txBody>
                    <a:bodyPr/>
                    <a:lstStyle/>
                    <a:p>
                      <a:pPr algn="l" fontAlgn="b"/>
                      <a:r>
                        <a:rPr lang="es-ES" sz="1000" b="1" i="0" u="none" strike="noStrike" dirty="0">
                          <a:solidFill>
                            <a:srgbClr val="333333"/>
                          </a:solidFill>
                          <a:latin typeface="Arial"/>
                        </a:rPr>
                        <a:t>2016</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10001"/>
                  </a:ext>
                </a:extLst>
              </a:tr>
              <a:tr h="182790">
                <a:tc>
                  <a:txBody>
                    <a:bodyPr/>
                    <a:lstStyle/>
                    <a:p>
                      <a:pPr algn="l" fontAlgn="b"/>
                      <a:r>
                        <a:rPr lang="es-ES" sz="1000" b="1" i="0" u="none" strike="noStrike">
                          <a:solidFill>
                            <a:srgbClr val="333333"/>
                          </a:solidFill>
                          <a:latin typeface="Arial"/>
                        </a:rPr>
                        <a:t>        1 hijo conviviendo menor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dirty="0">
                          <a:solidFill>
                            <a:srgbClr val="333333"/>
                          </a:solidFill>
                          <a:latin typeface="Arial"/>
                        </a:rPr>
                        <a:t>10,6</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3,1</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2"/>
                  </a:ext>
                </a:extLst>
              </a:tr>
              <a:tr h="182790">
                <a:tc>
                  <a:txBody>
                    <a:bodyPr/>
                    <a:lstStyle/>
                    <a:p>
                      <a:pPr algn="l" fontAlgn="b"/>
                      <a:r>
                        <a:rPr lang="es-ES" sz="1000" b="1" i="0" u="none" strike="noStrike" dirty="0">
                          <a:solidFill>
                            <a:srgbClr val="333333"/>
                          </a:solidFill>
                          <a:latin typeface="Arial"/>
                        </a:rPr>
                        <a:t>        2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6,1</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1,5</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3"/>
                  </a:ext>
                </a:extLst>
              </a:tr>
              <a:tr h="182790">
                <a:tc>
                  <a:txBody>
                    <a:bodyPr/>
                    <a:lstStyle/>
                    <a:p>
                      <a:pPr algn="l" fontAlgn="b"/>
                      <a:r>
                        <a:rPr lang="es-ES" sz="1000" b="1" i="0" u="none" strike="noStrike">
                          <a:solidFill>
                            <a:srgbClr val="333333"/>
                          </a:solidFill>
                          <a:latin typeface="Arial"/>
                        </a:rPr>
                        <a:t>        3 o más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1,8</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0,2</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4"/>
                  </a:ext>
                </a:extLst>
              </a:tr>
              <a:tr h="182790">
                <a:tc gridSpan="3">
                  <a:txBody>
                    <a:bodyPr/>
                    <a:lstStyle/>
                    <a:p>
                      <a:pPr algn="l" fontAlgn="b"/>
                      <a:r>
                        <a:rPr lang="es-ES" sz="1000" b="1" i="0" u="none" strike="noStrike">
                          <a:solidFill>
                            <a:srgbClr val="333333"/>
                          </a:solidFill>
                          <a:latin typeface="Arial"/>
                        </a:rPr>
                        <a:t>2015</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10005"/>
                  </a:ext>
                </a:extLst>
              </a:tr>
              <a:tr h="182790">
                <a:tc>
                  <a:txBody>
                    <a:bodyPr/>
                    <a:lstStyle/>
                    <a:p>
                      <a:pPr algn="l" fontAlgn="b"/>
                      <a:r>
                        <a:rPr lang="es-ES" sz="1000" b="1" i="0" u="none" strike="noStrike">
                          <a:solidFill>
                            <a:srgbClr val="333333"/>
                          </a:solidFill>
                          <a:latin typeface="Arial"/>
                        </a:rPr>
                        <a:t>        1 hijo conviviendo menor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12,0</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2,9</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6"/>
                  </a:ext>
                </a:extLst>
              </a:tr>
              <a:tr h="182790">
                <a:tc>
                  <a:txBody>
                    <a:bodyPr/>
                    <a:lstStyle/>
                    <a:p>
                      <a:pPr algn="l" fontAlgn="b"/>
                      <a:r>
                        <a:rPr lang="es-ES" sz="1000" b="1" i="0" u="none" strike="noStrike">
                          <a:solidFill>
                            <a:srgbClr val="333333"/>
                          </a:solidFill>
                          <a:latin typeface="Arial"/>
                        </a:rPr>
                        <a:t>        2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6,5</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1,4</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7"/>
                  </a:ext>
                </a:extLst>
              </a:tr>
              <a:tr h="182790">
                <a:tc>
                  <a:txBody>
                    <a:bodyPr/>
                    <a:lstStyle/>
                    <a:p>
                      <a:pPr algn="l" fontAlgn="b"/>
                      <a:r>
                        <a:rPr lang="es-ES" sz="1000" b="1" i="0" u="none" strike="noStrike">
                          <a:solidFill>
                            <a:srgbClr val="333333"/>
                          </a:solidFill>
                          <a:latin typeface="Arial"/>
                        </a:rPr>
                        <a:t>        3 o más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0,8</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0,2</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08"/>
                  </a:ext>
                </a:extLst>
              </a:tr>
              <a:tr h="182790">
                <a:tc gridSpan="3">
                  <a:txBody>
                    <a:bodyPr/>
                    <a:lstStyle/>
                    <a:p>
                      <a:pPr algn="l" fontAlgn="b"/>
                      <a:r>
                        <a:rPr lang="es-ES" sz="1000" b="1" i="0" u="none" strike="noStrike">
                          <a:solidFill>
                            <a:srgbClr val="333333"/>
                          </a:solidFill>
                          <a:latin typeface="Arial"/>
                        </a:rPr>
                        <a:t>2014</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6C5DF"/>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10009"/>
                  </a:ext>
                </a:extLst>
              </a:tr>
              <a:tr h="182790">
                <a:tc>
                  <a:txBody>
                    <a:bodyPr/>
                    <a:lstStyle/>
                    <a:p>
                      <a:pPr algn="l" fontAlgn="b"/>
                      <a:r>
                        <a:rPr lang="es-ES" sz="1000" b="1" i="0" u="none" strike="noStrike">
                          <a:solidFill>
                            <a:srgbClr val="333333"/>
                          </a:solidFill>
                          <a:latin typeface="Arial"/>
                        </a:rPr>
                        <a:t>        1 hijo conviviendo menor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10,9</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2,8</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10"/>
                  </a:ext>
                </a:extLst>
              </a:tr>
              <a:tr h="182790">
                <a:tc>
                  <a:txBody>
                    <a:bodyPr/>
                    <a:lstStyle/>
                    <a:p>
                      <a:pPr algn="l" fontAlgn="b"/>
                      <a:r>
                        <a:rPr lang="es-ES" sz="1000" b="1" i="0" u="none" strike="noStrike">
                          <a:solidFill>
                            <a:srgbClr val="333333"/>
                          </a:solidFill>
                          <a:latin typeface="Arial"/>
                        </a:rPr>
                        <a:t>        2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6,1</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a:solidFill>
                            <a:srgbClr val="333333"/>
                          </a:solidFill>
                          <a:latin typeface="Arial"/>
                        </a:rPr>
                        <a:t>2,3</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11"/>
                  </a:ext>
                </a:extLst>
              </a:tr>
              <a:tr h="182790">
                <a:tc>
                  <a:txBody>
                    <a:bodyPr/>
                    <a:lstStyle/>
                    <a:p>
                      <a:pPr algn="l" fontAlgn="b"/>
                      <a:r>
                        <a:rPr lang="es-ES" sz="1000" b="1" i="0" u="none" strike="noStrike">
                          <a:solidFill>
                            <a:srgbClr val="333333"/>
                          </a:solidFill>
                          <a:latin typeface="Arial"/>
                        </a:rPr>
                        <a:t>        3 o más hijos conviviendo menores de 25 años</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5E7F3"/>
                    </a:solidFill>
                  </a:tcPr>
                </a:tc>
                <a:tc>
                  <a:txBody>
                    <a:bodyPr/>
                    <a:lstStyle/>
                    <a:p>
                      <a:pPr algn="r" fontAlgn="b"/>
                      <a:r>
                        <a:rPr lang="es-ES" sz="900" b="0" i="0" u="none" strike="noStrike">
                          <a:solidFill>
                            <a:srgbClr val="333333"/>
                          </a:solidFill>
                          <a:latin typeface="Arial"/>
                        </a:rPr>
                        <a:t>0,6</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tc>
                  <a:txBody>
                    <a:bodyPr/>
                    <a:lstStyle/>
                    <a:p>
                      <a:pPr algn="r" fontAlgn="b"/>
                      <a:r>
                        <a:rPr lang="es-ES" sz="900" b="0" i="0" u="none" strike="noStrike" dirty="0">
                          <a:solidFill>
                            <a:srgbClr val="333333"/>
                          </a:solidFill>
                          <a:latin typeface="Arial"/>
                        </a:rPr>
                        <a:t>..</a:t>
                      </a:r>
                    </a:p>
                  </a:txBody>
                  <a:tcPr marL="9236" marR="9236" marT="92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3F4F7"/>
                    </a:solidFill>
                  </a:tcPr>
                </a:tc>
                <a:extLst>
                  <a:ext uri="{0D108BD9-81ED-4DB2-BD59-A6C34878D82A}">
                    <a16:rowId xmlns:a16="http://schemas.microsoft.com/office/drawing/2014/main" xmlns="" val="10012"/>
                  </a:ext>
                </a:extLst>
              </a:tr>
            </a:tbl>
          </a:graphicData>
        </a:graphic>
      </p:graphicFrame>
      <p:graphicFrame>
        <p:nvGraphicFramePr>
          <p:cNvPr id="20" name="3 Gráfico"/>
          <p:cNvGraphicFramePr/>
          <p:nvPr/>
        </p:nvGraphicFramePr>
        <p:xfrm>
          <a:off x="1259632" y="1484784"/>
          <a:ext cx="5076056" cy="2815208"/>
        </p:xfrm>
        <a:graphic>
          <a:graphicData uri="http://schemas.openxmlformats.org/drawingml/2006/chart">
            <c:chart xmlns:c="http://schemas.openxmlformats.org/drawingml/2006/chart" xmlns:r="http://schemas.openxmlformats.org/officeDocument/2006/relationships" r:id="rId4"/>
          </a:graphicData>
        </a:graphic>
      </p:graphicFrame>
      <p:sp>
        <p:nvSpPr>
          <p:cNvPr id="13" name="12 Marcador de fecha"/>
          <p:cNvSpPr>
            <a:spLocks noGrp="1"/>
          </p:cNvSpPr>
          <p:nvPr>
            <p:ph type="dt" sz="half" idx="10"/>
          </p:nvPr>
        </p:nvSpPr>
        <p:spPr/>
        <p:txBody>
          <a:bodyPr/>
          <a:lstStyle/>
          <a:p>
            <a:pPr>
              <a:defRPr/>
            </a:pPr>
            <a:r>
              <a:rPr lang="es-ES">
                <a:solidFill>
                  <a:srgbClr val="FFFFFF"/>
                </a:solidFill>
              </a:rPr>
              <a:t>mayo 2018</a:t>
            </a:r>
          </a:p>
        </p:txBody>
      </p:sp>
      <p:sp>
        <p:nvSpPr>
          <p:cNvPr id="14" name="13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23</a:t>
            </a:fld>
            <a:endParaRPr lang="es-ES" dirty="0">
              <a:solidFill>
                <a:srgbClr val="FFFFFF"/>
              </a:solidFill>
            </a:endParaRPr>
          </a:p>
        </p:txBody>
      </p:sp>
      <p:sp>
        <p:nvSpPr>
          <p:cNvPr id="16" name="Text Box 9"/>
          <p:cNvSpPr txBox="1">
            <a:spLocks noChangeArrowheads="1"/>
          </p:cNvSpPr>
          <p:nvPr/>
        </p:nvSpPr>
        <p:spPr bwMode="auto">
          <a:xfrm>
            <a:off x="2123728" y="6525344"/>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9" name="Text Box 9"/>
          <p:cNvSpPr txBox="1">
            <a:spLocks noChangeArrowheads="1"/>
          </p:cNvSpPr>
          <p:nvPr/>
        </p:nvSpPr>
        <p:spPr bwMode="auto">
          <a:xfrm>
            <a:off x="1691680" y="3861048"/>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Tree>
    <p:extLst>
      <p:ext uri="{BB962C8B-B14F-4D97-AF65-F5344CB8AC3E}">
        <p14:creationId xmlns:p14="http://schemas.microsoft.com/office/powerpoint/2010/main" xmlns="" val="850355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24</a:t>
            </a:fld>
            <a:endParaRPr lang="es-ES" sz="1200" b="1">
              <a:solidFill>
                <a:srgbClr val="FFFFFF"/>
              </a:solidFill>
              <a:latin typeface="Calibri"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xmlns="" val="3393497746"/>
              </p:ext>
            </p:extLst>
          </p:nvPr>
        </p:nvGraphicFramePr>
        <p:xfrm>
          <a:off x="642910" y="4500570"/>
          <a:ext cx="5976664" cy="1628388"/>
        </p:xfrm>
        <a:graphic>
          <a:graphicData uri="http://schemas.openxmlformats.org/drawingml/2006/table">
            <a:tbl>
              <a:tblPr>
                <a:tableStyleId>{3C2FFA5D-87B4-456A-9821-1D502468CF0F}</a:tableStyleId>
              </a:tblPr>
              <a:tblGrid>
                <a:gridCol w="4807317">
                  <a:extLst>
                    <a:ext uri="{9D8B030D-6E8A-4147-A177-3AD203B41FA5}">
                      <a16:colId xmlns:a16="http://schemas.microsoft.com/office/drawing/2014/main" xmlns="" val="20000"/>
                    </a:ext>
                  </a:extLst>
                </a:gridCol>
                <a:gridCol w="1169347">
                  <a:extLst>
                    <a:ext uri="{9D8B030D-6E8A-4147-A177-3AD203B41FA5}">
                      <a16:colId xmlns:a16="http://schemas.microsoft.com/office/drawing/2014/main" xmlns="" val="20001"/>
                    </a:ext>
                  </a:extLst>
                </a:gridCol>
              </a:tblGrid>
              <a:tr h="327596">
                <a:tc gridSpan="2">
                  <a:txBody>
                    <a:bodyPr/>
                    <a:lstStyle/>
                    <a:p>
                      <a:pPr algn="l" fontAlgn="b"/>
                      <a:r>
                        <a:rPr lang="es-ES" sz="1600" b="1" u="none" strike="noStrike" dirty="0"/>
                        <a:t> Carencia material en los hogares de Baleares 2016</a:t>
                      </a:r>
                      <a:endParaRPr lang="es-ES" sz="1600" b="1" i="0" u="none" strike="noStrike" dirty="0">
                        <a:solidFill>
                          <a:srgbClr val="800000"/>
                        </a:solidFill>
                        <a:latin typeface="Arial"/>
                      </a:endParaRPr>
                    </a:p>
                  </a:txBody>
                  <a:tcPr marL="7211" marR="7211" marT="7211" marB="0" anchor="ctr"/>
                </a:tc>
                <a:tc hMerge="1">
                  <a:txBody>
                    <a:bodyPr/>
                    <a:lstStyle/>
                    <a:p>
                      <a:endParaRPr lang="es-ES"/>
                    </a:p>
                  </a:txBody>
                  <a:tcPr/>
                </a:tc>
                <a:extLst>
                  <a:ext uri="{0D108BD9-81ED-4DB2-BD59-A6C34878D82A}">
                    <a16:rowId xmlns:a16="http://schemas.microsoft.com/office/drawing/2014/main" xmlns="" val="10000"/>
                  </a:ext>
                </a:extLst>
              </a:tr>
              <a:tr h="311010">
                <a:tc>
                  <a:txBody>
                    <a:bodyPr/>
                    <a:lstStyle/>
                    <a:p>
                      <a:pPr algn="l" fontAlgn="b"/>
                      <a:r>
                        <a:rPr lang="es-ES" sz="1600" b="1" u="none" strike="noStrike" dirty="0"/>
                        <a:t>  No puede permitirse ir de vacaciones al menos una semana al año</a:t>
                      </a:r>
                      <a:endParaRPr lang="es-ES" sz="1600" b="1" i="0" u="none" strike="noStrike" dirty="0">
                        <a:solidFill>
                          <a:srgbClr val="800000"/>
                        </a:solidFill>
                        <a:latin typeface="Arial"/>
                      </a:endParaRPr>
                    </a:p>
                  </a:txBody>
                  <a:tcPr marL="7211" marR="7211" marT="7211" marB="0" anchor="ctr"/>
                </a:tc>
                <a:tc>
                  <a:txBody>
                    <a:bodyPr/>
                    <a:lstStyle/>
                    <a:p>
                      <a:pPr algn="ctr" fontAlgn="b"/>
                      <a:r>
                        <a:rPr lang="es-ES" sz="1600" b="1" u="none" strike="noStrike" dirty="0"/>
                        <a:t>41,6%</a:t>
                      </a:r>
                      <a:endParaRPr lang="es-ES" sz="1600" b="1" i="0" u="none" strike="noStrike" dirty="0">
                        <a:latin typeface="Arial"/>
                      </a:endParaRPr>
                    </a:p>
                  </a:txBody>
                  <a:tcPr marL="7211" marR="7211" marT="7211" marB="0" anchor="ctr"/>
                </a:tc>
                <a:extLst>
                  <a:ext uri="{0D108BD9-81ED-4DB2-BD59-A6C34878D82A}">
                    <a16:rowId xmlns:a16="http://schemas.microsoft.com/office/drawing/2014/main" xmlns="" val="10001"/>
                  </a:ext>
                </a:extLst>
              </a:tr>
              <a:tr h="311010">
                <a:tc>
                  <a:txBody>
                    <a:bodyPr/>
                    <a:lstStyle/>
                    <a:p>
                      <a:pPr algn="l" fontAlgn="b"/>
                      <a:r>
                        <a:rPr lang="es-ES" sz="1600" b="1" u="none" strike="noStrike" dirty="0"/>
                        <a:t>  No tiene capacidad para afrontar gastos imprevistos</a:t>
                      </a:r>
                      <a:endParaRPr lang="es-ES" sz="1600" b="1" i="0" u="none" strike="noStrike" dirty="0">
                        <a:solidFill>
                          <a:srgbClr val="800000"/>
                        </a:solidFill>
                        <a:latin typeface="Arial"/>
                      </a:endParaRPr>
                    </a:p>
                  </a:txBody>
                  <a:tcPr marL="7211" marR="7211" marT="7211" marB="0" anchor="ctr"/>
                </a:tc>
                <a:tc>
                  <a:txBody>
                    <a:bodyPr/>
                    <a:lstStyle/>
                    <a:p>
                      <a:pPr algn="ctr" fontAlgn="b"/>
                      <a:r>
                        <a:rPr lang="es-ES" sz="1600" b="1" u="none" strike="noStrike" dirty="0"/>
                        <a:t>32,3%</a:t>
                      </a:r>
                      <a:endParaRPr lang="es-ES" sz="1600" b="1" i="0" u="none" strike="noStrike" dirty="0">
                        <a:latin typeface="Arial"/>
                      </a:endParaRPr>
                    </a:p>
                  </a:txBody>
                  <a:tcPr marL="7211" marR="7211" marT="7211" marB="0" anchor="ctr"/>
                </a:tc>
                <a:extLst>
                  <a:ext uri="{0D108BD9-81ED-4DB2-BD59-A6C34878D82A}">
                    <a16:rowId xmlns:a16="http://schemas.microsoft.com/office/drawing/2014/main" xmlns="" val="10002"/>
                  </a:ext>
                </a:extLst>
              </a:tr>
              <a:tr h="311010">
                <a:tc>
                  <a:txBody>
                    <a:bodyPr/>
                    <a:lstStyle/>
                    <a:p>
                      <a:pPr algn="l" fontAlgn="b"/>
                      <a:r>
                        <a:rPr lang="es-ES" sz="1600" b="1" u="none" strike="noStrike" dirty="0"/>
                        <a:t>  Ha tenido retrasos en el pago de gastos relacionados con la vivienda  principal  en los últimos 12 meses</a:t>
                      </a:r>
                      <a:endParaRPr lang="es-ES" sz="1600" b="1" i="0" u="none" strike="noStrike" dirty="0">
                        <a:solidFill>
                          <a:srgbClr val="800000"/>
                        </a:solidFill>
                        <a:latin typeface="Arial"/>
                      </a:endParaRPr>
                    </a:p>
                  </a:txBody>
                  <a:tcPr marL="7211" marR="7211" marT="7211" marB="0" anchor="ctr"/>
                </a:tc>
                <a:tc>
                  <a:txBody>
                    <a:bodyPr/>
                    <a:lstStyle/>
                    <a:p>
                      <a:pPr algn="ctr" fontAlgn="b"/>
                      <a:r>
                        <a:rPr lang="es-ES" sz="1600" b="1" u="none" strike="noStrike" dirty="0"/>
                        <a:t>13,7%</a:t>
                      </a:r>
                      <a:endParaRPr lang="es-ES" sz="1600" b="1" i="0" u="none" strike="noStrike" dirty="0">
                        <a:latin typeface="Arial"/>
                      </a:endParaRPr>
                    </a:p>
                  </a:txBody>
                  <a:tcPr marL="7211" marR="7211" marT="7211" marB="0" anchor="ctr"/>
                </a:tc>
                <a:extLst>
                  <a:ext uri="{0D108BD9-81ED-4DB2-BD59-A6C34878D82A}">
                    <a16:rowId xmlns:a16="http://schemas.microsoft.com/office/drawing/2014/main" xmlns="" val="10003"/>
                  </a:ext>
                </a:extLst>
              </a:tr>
            </a:tbl>
          </a:graphicData>
        </a:graphic>
      </p:graphicFrame>
      <p:sp>
        <p:nvSpPr>
          <p:cNvPr id="7" name="Text Box 2"/>
          <p:cNvSpPr txBox="1">
            <a:spLocks noChangeArrowheads="1"/>
          </p:cNvSpPr>
          <p:nvPr/>
        </p:nvSpPr>
        <p:spPr bwMode="auto">
          <a:xfrm>
            <a:off x="428596" y="571480"/>
            <a:ext cx="800105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b="1" dirty="0">
                <a:solidFill>
                  <a:schemeClr val="tx2"/>
                </a:solidFill>
              </a:rPr>
              <a:t>Quizás, entre otras cosas, por las dificultades para llegar a fin de mes</a:t>
            </a:r>
          </a:p>
        </p:txBody>
      </p:sp>
      <p:graphicFrame>
        <p:nvGraphicFramePr>
          <p:cNvPr id="8" name="5 Gráfico"/>
          <p:cNvGraphicFramePr/>
          <p:nvPr>
            <p:extLst>
              <p:ext uri="{D42A27DB-BD31-4B8C-83A1-F6EECF244321}">
                <p14:modId xmlns:p14="http://schemas.microsoft.com/office/powerpoint/2010/main" xmlns="" val="4270253107"/>
              </p:ext>
            </p:extLst>
          </p:nvPr>
        </p:nvGraphicFramePr>
        <p:xfrm>
          <a:off x="2928926" y="1000108"/>
          <a:ext cx="5786478" cy="3357586"/>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13"/>
          <p:cNvSpPr txBox="1">
            <a:spLocks noChangeArrowheads="1"/>
          </p:cNvSpPr>
          <p:nvPr/>
        </p:nvSpPr>
        <p:spPr bwMode="auto">
          <a:xfrm>
            <a:off x="2555776"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los Hogares</a:t>
            </a:r>
          </a:p>
        </p:txBody>
      </p:sp>
      <p:sp>
        <p:nvSpPr>
          <p:cNvPr id="9" name="8 Rectángulo"/>
          <p:cNvSpPr/>
          <p:nvPr/>
        </p:nvSpPr>
        <p:spPr>
          <a:xfrm>
            <a:off x="683568" y="1916832"/>
            <a:ext cx="2286016" cy="1477328"/>
          </a:xfrm>
          <a:prstGeom prst="rect">
            <a:avLst/>
          </a:prstGeom>
        </p:spPr>
        <p:txBody>
          <a:bodyPr wrap="square">
            <a:spAutoFit/>
          </a:bodyPr>
          <a:lstStyle/>
          <a:p>
            <a:pPr algn="just"/>
            <a:r>
              <a:rPr lang="es-ES" b="1" dirty="0">
                <a:solidFill>
                  <a:schemeClr val="tx2"/>
                </a:solidFill>
              </a:rPr>
              <a:t>Más de la mitad de los hogares (55%) tienen dificultad para llegar a fin de mes.</a:t>
            </a:r>
            <a:endParaRPr lang="es-ES" dirty="0"/>
          </a:p>
        </p:txBody>
      </p:sp>
      <p:pic>
        <p:nvPicPr>
          <p:cNvPr id="13" name="12 Imagen" descr="image1.jpeg"/>
          <p:cNvPicPr>
            <a:picLocks noChangeAspect="1"/>
          </p:cNvPicPr>
          <p:nvPr/>
        </p:nvPicPr>
        <p:blipFill>
          <a:blip r:embed="rId4" cstate="print"/>
          <a:stretch>
            <a:fillRect/>
          </a:stretch>
        </p:blipFill>
        <p:spPr>
          <a:xfrm>
            <a:off x="7462970" y="0"/>
            <a:ext cx="1681030" cy="620688"/>
          </a:xfrm>
          <a:prstGeom prst="rect">
            <a:avLst/>
          </a:prstGeom>
        </p:spPr>
      </p:pic>
      <p:sp>
        <p:nvSpPr>
          <p:cNvPr id="11" name="10 Marcador de fecha"/>
          <p:cNvSpPr>
            <a:spLocks noGrp="1"/>
          </p:cNvSpPr>
          <p:nvPr>
            <p:ph type="dt" sz="half" idx="10"/>
          </p:nvPr>
        </p:nvSpPr>
        <p:spPr/>
        <p:txBody>
          <a:bodyPr/>
          <a:lstStyle/>
          <a:p>
            <a:pPr>
              <a:defRPr/>
            </a:pPr>
            <a:r>
              <a:rPr lang="es-ES">
                <a:solidFill>
                  <a:srgbClr val="FFFFFF"/>
                </a:solidFill>
              </a:rPr>
              <a:t>mayo 2018</a:t>
            </a:r>
          </a:p>
        </p:txBody>
      </p:sp>
      <p:sp>
        <p:nvSpPr>
          <p:cNvPr id="14" name="13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24</a:t>
            </a:fld>
            <a:endParaRPr lang="es-ES" dirty="0">
              <a:solidFill>
                <a:srgbClr val="FFFFFF"/>
              </a:solidFill>
            </a:endParaRPr>
          </a:p>
        </p:txBody>
      </p:sp>
      <p:sp>
        <p:nvSpPr>
          <p:cNvPr id="12" name="Text Box 9"/>
          <p:cNvSpPr txBox="1">
            <a:spLocks noChangeArrowheads="1"/>
          </p:cNvSpPr>
          <p:nvPr/>
        </p:nvSpPr>
        <p:spPr bwMode="auto">
          <a:xfrm>
            <a:off x="2267744" y="6381328"/>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5" name="Text Box 9"/>
          <p:cNvSpPr txBox="1">
            <a:spLocks noChangeArrowheads="1"/>
          </p:cNvSpPr>
          <p:nvPr/>
        </p:nvSpPr>
        <p:spPr bwMode="auto">
          <a:xfrm>
            <a:off x="3851920" y="4221088"/>
            <a:ext cx="3100529"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Tree>
    <p:extLst>
      <p:ext uri="{BB962C8B-B14F-4D97-AF65-F5344CB8AC3E}">
        <p14:creationId xmlns:p14="http://schemas.microsoft.com/office/powerpoint/2010/main" xmlns="" val="3314525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6" name="5 Rectángulo"/>
          <p:cNvSpPr/>
          <p:nvPr/>
        </p:nvSpPr>
        <p:spPr>
          <a:xfrm>
            <a:off x="214079" y="3244334"/>
            <a:ext cx="8715849" cy="1569660"/>
          </a:xfrm>
          <a:prstGeom prst="rect">
            <a:avLst/>
          </a:prstGeom>
        </p:spPr>
        <p:txBody>
          <a:bodyPr wrap="none">
            <a:spAutoFit/>
          </a:bodyPr>
          <a:lstStyle/>
          <a:p>
            <a:r>
              <a:rPr lang="es-ES" sz="4800" b="1" dirty="0">
                <a:latin typeface="Arial Rounded MT Bold" pitchFamily="34" charset="0"/>
              </a:rPr>
              <a:t>Las Propuestas del </a:t>
            </a:r>
          </a:p>
          <a:p>
            <a:r>
              <a:rPr lang="es-ES" sz="4800" b="1" dirty="0">
                <a:latin typeface="Arial Rounded MT Bold" pitchFamily="34" charset="0"/>
              </a:rPr>
              <a:t>Instituto Balear de la Familia </a:t>
            </a:r>
            <a:endParaRPr lang="es-ES" sz="4800" dirty="0"/>
          </a:p>
        </p:txBody>
      </p:sp>
      <p:sp>
        <p:nvSpPr>
          <p:cNvPr id="7" name="6 Marcador de fecha"/>
          <p:cNvSpPr>
            <a:spLocks noGrp="1"/>
          </p:cNvSpPr>
          <p:nvPr>
            <p:ph type="dt" sz="half" idx="10"/>
          </p:nvPr>
        </p:nvSpPr>
        <p:spPr/>
        <p:txBody>
          <a:bodyPr/>
          <a:lstStyle/>
          <a:p>
            <a:r>
              <a:rPr lang="es-ES"/>
              <a:t>mayo 2018</a:t>
            </a:r>
          </a:p>
        </p:txBody>
      </p:sp>
      <p:sp>
        <p:nvSpPr>
          <p:cNvPr id="8" name="7 Marcador de número de diapositiva"/>
          <p:cNvSpPr>
            <a:spLocks noGrp="1"/>
          </p:cNvSpPr>
          <p:nvPr>
            <p:ph type="sldNum" sz="quarter" idx="12"/>
          </p:nvPr>
        </p:nvSpPr>
        <p:spPr/>
        <p:txBody>
          <a:bodyPr/>
          <a:lstStyle/>
          <a:p>
            <a:fld id="{7ECDD71D-EACC-45F9-A409-83BCA37EEB42}" type="slidenum">
              <a:rPr lang="es-ES" smtClean="0"/>
              <a:pPr/>
              <a:t>25</a:t>
            </a:fld>
            <a:endParaRPr lang="es-E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AutoShape 2"/>
          <p:cNvSpPr>
            <a:spLocks noChangeArrowheads="1"/>
          </p:cNvSpPr>
          <p:nvPr/>
        </p:nvSpPr>
        <p:spPr bwMode="auto">
          <a:xfrm>
            <a:off x="1500166" y="5715016"/>
            <a:ext cx="6192837" cy="720725"/>
          </a:xfrm>
          <a:prstGeom prst="roundRect">
            <a:avLst>
              <a:gd name="adj" fmla="val 16667"/>
            </a:avLst>
          </a:prstGeom>
          <a:gradFill rotWithShape="1">
            <a:gsLst>
              <a:gs pos="0">
                <a:srgbClr val="002F47"/>
              </a:gs>
              <a:gs pos="100000">
                <a:srgbClr val="006699"/>
              </a:gs>
            </a:gsLst>
            <a:lin ang="5400000" scaled="1"/>
          </a:gradFill>
          <a:ln w="9525">
            <a:solidFill>
              <a:srgbClr val="003366"/>
            </a:solidFill>
            <a:round/>
            <a:headEnd/>
            <a:tailEnd/>
          </a:ln>
        </p:spPr>
        <p:txBody>
          <a:bodyPr wrap="none" anchor="ctr"/>
          <a:lstStyle/>
          <a:p>
            <a:r>
              <a:rPr lang="es-ES">
                <a:solidFill>
                  <a:schemeClr val="bg1"/>
                </a:solidFill>
              </a:rPr>
              <a:t>P E R S P E C T I V A    D E    F A M I L I A</a:t>
            </a:r>
          </a:p>
        </p:txBody>
      </p:sp>
      <p:sp>
        <p:nvSpPr>
          <p:cNvPr id="244739" name="AutoShape 3"/>
          <p:cNvSpPr>
            <a:spLocks noChangeArrowheads="1"/>
          </p:cNvSpPr>
          <p:nvPr/>
        </p:nvSpPr>
        <p:spPr bwMode="auto">
          <a:xfrm>
            <a:off x="1500166" y="1609741"/>
            <a:ext cx="6192837" cy="720725"/>
          </a:xfrm>
          <a:prstGeom prst="roundRect">
            <a:avLst>
              <a:gd name="adj" fmla="val 16667"/>
            </a:avLst>
          </a:prstGeom>
          <a:gradFill rotWithShape="1">
            <a:gsLst>
              <a:gs pos="0">
                <a:srgbClr val="002F47"/>
              </a:gs>
              <a:gs pos="100000">
                <a:srgbClr val="006699"/>
              </a:gs>
            </a:gsLst>
            <a:lin ang="5400000" scaled="1"/>
          </a:gradFill>
          <a:ln w="9525">
            <a:solidFill>
              <a:srgbClr val="003366"/>
            </a:solidFill>
            <a:round/>
            <a:headEnd/>
            <a:tailEnd/>
          </a:ln>
        </p:spPr>
        <p:txBody>
          <a:bodyPr wrap="none" anchor="ctr"/>
          <a:lstStyle/>
          <a:p>
            <a:r>
              <a:rPr lang="es-ES" sz="1600">
                <a:solidFill>
                  <a:schemeClr val="bg1"/>
                </a:solidFill>
              </a:rPr>
              <a:t>F O R T A L E C I M I E N T O    D E   L A   F A M I L I A</a:t>
            </a:r>
          </a:p>
        </p:txBody>
      </p:sp>
      <p:sp>
        <p:nvSpPr>
          <p:cNvPr id="244740" name="AutoShape 4"/>
          <p:cNvSpPr>
            <a:spLocks noChangeArrowheads="1"/>
          </p:cNvSpPr>
          <p:nvPr/>
        </p:nvSpPr>
        <p:spPr bwMode="auto">
          <a:xfrm>
            <a:off x="1259632" y="1124744"/>
            <a:ext cx="6624736" cy="486584"/>
          </a:xfrm>
          <a:prstGeom prst="roundRect">
            <a:avLst>
              <a:gd name="adj" fmla="val 16667"/>
            </a:avLst>
          </a:prstGeom>
          <a:noFill/>
          <a:ln w="9525">
            <a:solidFill>
              <a:srgbClr val="003366"/>
            </a:solidFill>
            <a:round/>
            <a:headEnd/>
            <a:tailEnd/>
          </a:ln>
        </p:spPr>
        <p:txBody>
          <a:bodyPr wrap="none" anchor="ctr"/>
          <a:lstStyle/>
          <a:p>
            <a:r>
              <a:rPr lang="es-ES" b="1" dirty="0">
                <a:solidFill>
                  <a:srgbClr val="FF0000"/>
                </a:solidFill>
              </a:rPr>
              <a:t>F O R T A L E C I M I E N T O    D E    L A    S O C I E D A D</a:t>
            </a:r>
          </a:p>
        </p:txBody>
      </p:sp>
      <p:grpSp>
        <p:nvGrpSpPr>
          <p:cNvPr id="2" name="Group 5"/>
          <p:cNvGrpSpPr>
            <a:grpSpLocks/>
          </p:cNvGrpSpPr>
          <p:nvPr/>
        </p:nvGrpSpPr>
        <p:grpSpPr bwMode="auto">
          <a:xfrm>
            <a:off x="3155928" y="2330466"/>
            <a:ext cx="647700" cy="3384550"/>
            <a:chOff x="2018" y="1253"/>
            <a:chExt cx="408" cy="2132"/>
          </a:xfrm>
        </p:grpSpPr>
        <p:sp>
          <p:nvSpPr>
            <p:cNvPr id="35883" name="AutoShape 6"/>
            <p:cNvSpPr>
              <a:spLocks noChangeArrowheads="1"/>
            </p:cNvSpPr>
            <p:nvPr/>
          </p:nvSpPr>
          <p:spPr bwMode="auto">
            <a:xfrm>
              <a:off x="2018" y="1253"/>
              <a:ext cx="408" cy="2132"/>
            </a:xfrm>
            <a:prstGeom prst="roundRect">
              <a:avLst>
                <a:gd name="adj" fmla="val 16667"/>
              </a:avLst>
            </a:prstGeom>
            <a:gradFill rotWithShape="1">
              <a:gsLst>
                <a:gs pos="0">
                  <a:srgbClr val="33CCFF"/>
                </a:gs>
                <a:gs pos="100000">
                  <a:srgbClr val="2082A2"/>
                </a:gs>
              </a:gsLst>
              <a:lin ang="0" scaled="1"/>
            </a:gradFill>
            <a:ln w="9525">
              <a:noFill/>
              <a:round/>
              <a:headEnd/>
              <a:tailEnd/>
            </a:ln>
          </p:spPr>
          <p:txBody>
            <a:bodyPr wrap="none" anchor="ctr"/>
            <a:lstStyle/>
            <a:p>
              <a:endParaRPr lang="es-ES"/>
            </a:p>
          </p:txBody>
        </p:sp>
        <p:sp>
          <p:nvSpPr>
            <p:cNvPr id="35884" name="Text Box 7"/>
            <p:cNvSpPr txBox="1">
              <a:spLocks noChangeArrowheads="1"/>
            </p:cNvSpPr>
            <p:nvPr/>
          </p:nvSpPr>
          <p:spPr bwMode="auto">
            <a:xfrm rot="-5400000">
              <a:off x="1579" y="2226"/>
              <a:ext cx="1322" cy="192"/>
            </a:xfrm>
            <a:prstGeom prst="rect">
              <a:avLst/>
            </a:prstGeom>
            <a:noFill/>
            <a:ln w="9525">
              <a:noFill/>
              <a:miter lim="800000"/>
              <a:headEnd/>
              <a:tailEnd/>
            </a:ln>
          </p:spPr>
          <p:txBody>
            <a:bodyPr wrap="none">
              <a:spAutoFit/>
            </a:bodyPr>
            <a:lstStyle/>
            <a:p>
              <a:r>
                <a:rPr lang="es-ES" sz="1400" b="1">
                  <a:solidFill>
                    <a:srgbClr val="003366"/>
                  </a:solidFill>
                </a:rPr>
                <a:t>FAMILIA Y ECONOMÍA</a:t>
              </a:r>
            </a:p>
          </p:txBody>
        </p:sp>
      </p:grpSp>
      <p:grpSp>
        <p:nvGrpSpPr>
          <p:cNvPr id="3" name="Group 8"/>
          <p:cNvGrpSpPr>
            <a:grpSpLocks/>
          </p:cNvGrpSpPr>
          <p:nvPr/>
        </p:nvGrpSpPr>
        <p:grpSpPr bwMode="auto">
          <a:xfrm>
            <a:off x="4237016" y="2330466"/>
            <a:ext cx="647700" cy="3384550"/>
            <a:chOff x="2699" y="1253"/>
            <a:chExt cx="408" cy="2132"/>
          </a:xfrm>
        </p:grpSpPr>
        <p:sp>
          <p:nvSpPr>
            <p:cNvPr id="35881" name="AutoShape 9"/>
            <p:cNvSpPr>
              <a:spLocks noChangeArrowheads="1"/>
            </p:cNvSpPr>
            <p:nvPr/>
          </p:nvSpPr>
          <p:spPr bwMode="auto">
            <a:xfrm>
              <a:off x="2699" y="1253"/>
              <a:ext cx="408" cy="2132"/>
            </a:xfrm>
            <a:prstGeom prst="roundRect">
              <a:avLst>
                <a:gd name="adj" fmla="val 16667"/>
              </a:avLst>
            </a:prstGeom>
            <a:gradFill rotWithShape="1">
              <a:gsLst>
                <a:gs pos="0">
                  <a:srgbClr val="CC3300"/>
                </a:gs>
                <a:gs pos="100000">
                  <a:srgbClr val="9B2700"/>
                </a:gs>
              </a:gsLst>
              <a:lin ang="0" scaled="1"/>
            </a:gradFill>
            <a:ln w="9525">
              <a:noFill/>
              <a:round/>
              <a:headEnd/>
              <a:tailEnd/>
            </a:ln>
          </p:spPr>
          <p:txBody>
            <a:bodyPr wrap="none" anchor="ctr"/>
            <a:lstStyle/>
            <a:p>
              <a:endParaRPr lang="es-ES"/>
            </a:p>
          </p:txBody>
        </p:sp>
        <p:sp>
          <p:nvSpPr>
            <p:cNvPr id="35882" name="Text Box 10"/>
            <p:cNvSpPr txBox="1">
              <a:spLocks noChangeArrowheads="1"/>
            </p:cNvSpPr>
            <p:nvPr/>
          </p:nvSpPr>
          <p:spPr bwMode="auto">
            <a:xfrm rot="-5400000">
              <a:off x="1952" y="2272"/>
              <a:ext cx="1958" cy="192"/>
            </a:xfrm>
            <a:prstGeom prst="rect">
              <a:avLst/>
            </a:prstGeom>
            <a:noFill/>
            <a:ln w="9525">
              <a:noFill/>
              <a:miter lim="800000"/>
              <a:headEnd/>
              <a:tailEnd/>
            </a:ln>
          </p:spPr>
          <p:txBody>
            <a:bodyPr wrap="none">
              <a:spAutoFit/>
            </a:bodyPr>
            <a:lstStyle/>
            <a:p>
              <a:r>
                <a:rPr lang="es-ES" sz="1400" b="1">
                  <a:solidFill>
                    <a:schemeClr val="bg1"/>
                  </a:solidFill>
                </a:rPr>
                <a:t>FAMILIA, EDUCACIÓN Y SANIDAD</a:t>
              </a:r>
            </a:p>
          </p:txBody>
        </p:sp>
      </p:grpSp>
      <p:grpSp>
        <p:nvGrpSpPr>
          <p:cNvPr id="4" name="Group 11"/>
          <p:cNvGrpSpPr>
            <a:grpSpLocks/>
          </p:cNvGrpSpPr>
          <p:nvPr/>
        </p:nvGrpSpPr>
        <p:grpSpPr bwMode="auto">
          <a:xfrm>
            <a:off x="2003403" y="2330466"/>
            <a:ext cx="647700" cy="3384550"/>
            <a:chOff x="1292" y="1253"/>
            <a:chExt cx="408" cy="2132"/>
          </a:xfrm>
        </p:grpSpPr>
        <p:sp>
          <p:nvSpPr>
            <p:cNvPr id="35879" name="AutoShape 12"/>
            <p:cNvSpPr>
              <a:spLocks noChangeArrowheads="1"/>
            </p:cNvSpPr>
            <p:nvPr/>
          </p:nvSpPr>
          <p:spPr bwMode="auto">
            <a:xfrm>
              <a:off x="1292" y="1253"/>
              <a:ext cx="408" cy="2132"/>
            </a:xfrm>
            <a:prstGeom prst="roundRect">
              <a:avLst>
                <a:gd name="adj" fmla="val 16667"/>
              </a:avLst>
            </a:prstGeom>
            <a:gradFill rotWithShape="1">
              <a:gsLst>
                <a:gs pos="0">
                  <a:srgbClr val="FFCC00"/>
                </a:gs>
                <a:gs pos="100000">
                  <a:srgbClr val="BA9500"/>
                </a:gs>
              </a:gsLst>
              <a:lin ang="0" scaled="1"/>
            </a:gradFill>
            <a:ln w="9525">
              <a:noFill/>
              <a:round/>
              <a:headEnd/>
              <a:tailEnd/>
            </a:ln>
          </p:spPr>
          <p:txBody>
            <a:bodyPr wrap="none" anchor="ctr"/>
            <a:lstStyle/>
            <a:p>
              <a:endParaRPr lang="es-ES">
                <a:solidFill>
                  <a:schemeClr val="tx2"/>
                </a:solidFill>
              </a:endParaRPr>
            </a:p>
          </p:txBody>
        </p:sp>
        <p:sp>
          <p:nvSpPr>
            <p:cNvPr id="35880" name="Text Box 13"/>
            <p:cNvSpPr txBox="1">
              <a:spLocks noChangeArrowheads="1"/>
            </p:cNvSpPr>
            <p:nvPr/>
          </p:nvSpPr>
          <p:spPr bwMode="auto">
            <a:xfrm rot="-5400000">
              <a:off x="977" y="2238"/>
              <a:ext cx="1074" cy="192"/>
            </a:xfrm>
            <a:prstGeom prst="rect">
              <a:avLst/>
            </a:prstGeom>
            <a:noFill/>
            <a:ln w="9525">
              <a:noFill/>
              <a:miter lim="800000"/>
              <a:headEnd/>
              <a:tailEnd/>
            </a:ln>
          </p:spPr>
          <p:txBody>
            <a:bodyPr wrap="none">
              <a:spAutoFit/>
            </a:bodyPr>
            <a:lstStyle/>
            <a:p>
              <a:r>
                <a:rPr lang="es-ES" sz="1400" b="1">
                  <a:solidFill>
                    <a:srgbClr val="663300"/>
                  </a:solidFill>
                </a:rPr>
                <a:t>FAMILIA Y LEYES</a:t>
              </a:r>
            </a:p>
          </p:txBody>
        </p:sp>
      </p:grpSp>
      <p:grpSp>
        <p:nvGrpSpPr>
          <p:cNvPr id="5" name="Group 14"/>
          <p:cNvGrpSpPr>
            <a:grpSpLocks/>
          </p:cNvGrpSpPr>
          <p:nvPr/>
        </p:nvGrpSpPr>
        <p:grpSpPr bwMode="auto">
          <a:xfrm>
            <a:off x="5387953" y="2330466"/>
            <a:ext cx="647700" cy="3384550"/>
            <a:chOff x="3424" y="1253"/>
            <a:chExt cx="408" cy="2132"/>
          </a:xfrm>
        </p:grpSpPr>
        <p:sp>
          <p:nvSpPr>
            <p:cNvPr id="244751" name="AutoShape 15"/>
            <p:cNvSpPr>
              <a:spLocks noChangeArrowheads="1"/>
            </p:cNvSpPr>
            <p:nvPr/>
          </p:nvSpPr>
          <p:spPr bwMode="auto">
            <a:xfrm>
              <a:off x="3424" y="1253"/>
              <a:ext cx="408" cy="2132"/>
            </a:xfrm>
            <a:prstGeom prst="roundRect">
              <a:avLst>
                <a:gd name="adj" fmla="val 16667"/>
              </a:avLst>
            </a:prstGeom>
            <a:gradFill rotWithShape="1">
              <a:gsLst>
                <a:gs pos="0">
                  <a:schemeClr val="folHlink"/>
                </a:gs>
                <a:gs pos="100000">
                  <a:schemeClr val="folHlink">
                    <a:gamma/>
                    <a:shade val="82353"/>
                    <a:invGamma/>
                  </a:schemeClr>
                </a:gs>
              </a:gsLst>
              <a:lin ang="0" scaled="1"/>
            </a:gradFill>
            <a:ln w="9525">
              <a:noFill/>
              <a:round/>
              <a:headEnd/>
              <a:tailEnd/>
            </a:ln>
            <a:effectLst/>
          </p:spPr>
          <p:txBody>
            <a:bodyPr wrap="none" anchor="ctr"/>
            <a:lstStyle/>
            <a:p>
              <a:pPr>
                <a:defRPr/>
              </a:pPr>
              <a:endParaRPr lang="es-ES">
                <a:solidFill>
                  <a:srgbClr val="FF0000"/>
                </a:solidFill>
              </a:endParaRPr>
            </a:p>
          </p:txBody>
        </p:sp>
        <p:sp>
          <p:nvSpPr>
            <p:cNvPr id="35878" name="Text Box 16"/>
            <p:cNvSpPr txBox="1">
              <a:spLocks noChangeArrowheads="1"/>
            </p:cNvSpPr>
            <p:nvPr/>
          </p:nvSpPr>
          <p:spPr bwMode="auto">
            <a:xfrm rot="-5400000">
              <a:off x="2714" y="2270"/>
              <a:ext cx="1863" cy="192"/>
            </a:xfrm>
            <a:prstGeom prst="rect">
              <a:avLst/>
            </a:prstGeom>
            <a:noFill/>
            <a:ln w="9525">
              <a:noFill/>
              <a:miter lim="800000"/>
              <a:headEnd/>
              <a:tailEnd/>
            </a:ln>
          </p:spPr>
          <p:txBody>
            <a:bodyPr wrap="none">
              <a:spAutoFit/>
            </a:bodyPr>
            <a:lstStyle/>
            <a:p>
              <a:r>
                <a:rPr lang="es-ES" sz="1400" b="1">
                  <a:solidFill>
                    <a:srgbClr val="FF0000"/>
                  </a:solidFill>
                </a:rPr>
                <a:t>FAMILIA Y PROMOCIÓN SOCIAL</a:t>
              </a:r>
            </a:p>
          </p:txBody>
        </p:sp>
      </p:grpSp>
      <p:grpSp>
        <p:nvGrpSpPr>
          <p:cNvPr id="6" name="Group 17"/>
          <p:cNvGrpSpPr>
            <a:grpSpLocks/>
          </p:cNvGrpSpPr>
          <p:nvPr/>
        </p:nvGrpSpPr>
        <p:grpSpPr bwMode="auto">
          <a:xfrm>
            <a:off x="6540478" y="2330466"/>
            <a:ext cx="647700" cy="3384550"/>
            <a:chOff x="4150" y="1253"/>
            <a:chExt cx="408" cy="2132"/>
          </a:xfrm>
        </p:grpSpPr>
        <p:sp>
          <p:nvSpPr>
            <p:cNvPr id="244754" name="AutoShape 18"/>
            <p:cNvSpPr>
              <a:spLocks noChangeArrowheads="1"/>
            </p:cNvSpPr>
            <p:nvPr/>
          </p:nvSpPr>
          <p:spPr bwMode="auto">
            <a:xfrm>
              <a:off x="4150" y="1253"/>
              <a:ext cx="408" cy="2132"/>
            </a:xfrm>
            <a:prstGeom prst="roundRect">
              <a:avLst>
                <a:gd name="adj" fmla="val 16667"/>
              </a:avLst>
            </a:prstGeom>
            <a:gradFill rotWithShape="1">
              <a:gsLst>
                <a:gs pos="0">
                  <a:schemeClr val="accent1"/>
                </a:gs>
                <a:gs pos="100000">
                  <a:schemeClr val="accent1">
                    <a:gamma/>
                    <a:shade val="72941"/>
                    <a:invGamma/>
                  </a:schemeClr>
                </a:gs>
              </a:gsLst>
              <a:lin ang="0" scaled="1"/>
            </a:gradFill>
            <a:ln w="9525">
              <a:noFill/>
              <a:round/>
              <a:headEnd/>
              <a:tailEnd/>
            </a:ln>
            <a:effectLst/>
          </p:spPr>
          <p:txBody>
            <a:bodyPr wrap="none" anchor="ctr"/>
            <a:lstStyle/>
            <a:p>
              <a:pPr>
                <a:defRPr/>
              </a:pPr>
              <a:endParaRPr lang="es-ES"/>
            </a:p>
          </p:txBody>
        </p:sp>
        <p:sp>
          <p:nvSpPr>
            <p:cNvPr id="35876" name="Text Box 19"/>
            <p:cNvSpPr txBox="1">
              <a:spLocks noChangeArrowheads="1"/>
            </p:cNvSpPr>
            <p:nvPr/>
          </p:nvSpPr>
          <p:spPr bwMode="auto">
            <a:xfrm rot="-5400000">
              <a:off x="3379" y="2251"/>
              <a:ext cx="2005" cy="192"/>
            </a:xfrm>
            <a:prstGeom prst="rect">
              <a:avLst/>
            </a:prstGeom>
            <a:noFill/>
            <a:ln w="9525">
              <a:noFill/>
              <a:miter lim="800000"/>
              <a:headEnd/>
              <a:tailEnd/>
            </a:ln>
          </p:spPr>
          <p:txBody>
            <a:bodyPr wrap="none">
              <a:spAutoFit/>
            </a:bodyPr>
            <a:lstStyle/>
            <a:p>
              <a:r>
                <a:rPr lang="es-ES" sz="1400" b="1">
                  <a:solidFill>
                    <a:srgbClr val="003366"/>
                  </a:solidFill>
                </a:rPr>
                <a:t>FAMILIA, CULTURA, OCIO Y MMCC</a:t>
              </a:r>
            </a:p>
          </p:txBody>
        </p:sp>
      </p:grpSp>
      <p:sp>
        <p:nvSpPr>
          <p:cNvPr id="35853" name="Rectangle 44"/>
          <p:cNvSpPr>
            <a:spLocks noChangeArrowheads="1"/>
          </p:cNvSpPr>
          <p:nvPr/>
        </p:nvSpPr>
        <p:spPr bwMode="auto">
          <a:xfrm>
            <a:off x="1259632" y="548680"/>
            <a:ext cx="6365845" cy="492443"/>
          </a:xfrm>
          <a:prstGeom prst="rect">
            <a:avLst/>
          </a:prstGeom>
          <a:noFill/>
          <a:ln w="9525">
            <a:noFill/>
            <a:miter lim="800000"/>
            <a:headEnd/>
            <a:tailEnd/>
          </a:ln>
        </p:spPr>
        <p:txBody>
          <a:bodyPr wrap="none">
            <a:spAutoFit/>
          </a:bodyPr>
          <a:lstStyle/>
          <a:p>
            <a:pPr>
              <a:lnSpc>
                <a:spcPct val="130000"/>
              </a:lnSpc>
            </a:pPr>
            <a:r>
              <a:rPr lang="es-ES_tradnl" sz="2000" b="1" dirty="0">
                <a:solidFill>
                  <a:schemeClr val="tx2"/>
                </a:solidFill>
              </a:rPr>
              <a:t>Incorporar una verdadera “perspectiva de Familia”</a:t>
            </a:r>
          </a:p>
        </p:txBody>
      </p:sp>
      <p:pic>
        <p:nvPicPr>
          <p:cNvPr id="24" name="23 Imagen" descr="image1.jpeg"/>
          <p:cNvPicPr>
            <a:picLocks noChangeAspect="1"/>
          </p:cNvPicPr>
          <p:nvPr/>
        </p:nvPicPr>
        <p:blipFill>
          <a:blip r:embed="rId4" cstate="print"/>
          <a:stretch>
            <a:fillRect/>
          </a:stretch>
        </p:blipFill>
        <p:spPr>
          <a:xfrm>
            <a:off x="7462970" y="0"/>
            <a:ext cx="1681030" cy="620688"/>
          </a:xfrm>
          <a:prstGeom prst="rect">
            <a:avLst/>
          </a:prstGeom>
        </p:spPr>
      </p:pic>
      <p:sp>
        <p:nvSpPr>
          <p:cNvPr id="25" name="24 Marcador de fecha"/>
          <p:cNvSpPr>
            <a:spLocks noGrp="1"/>
          </p:cNvSpPr>
          <p:nvPr>
            <p:ph type="dt" sz="half" idx="10"/>
          </p:nvPr>
        </p:nvSpPr>
        <p:spPr/>
        <p:txBody>
          <a:bodyPr/>
          <a:lstStyle/>
          <a:p>
            <a:pPr>
              <a:defRPr/>
            </a:pPr>
            <a:r>
              <a:rPr lang="es-ES"/>
              <a:t>mayo 2018</a:t>
            </a:r>
          </a:p>
        </p:txBody>
      </p:sp>
      <p:sp>
        <p:nvSpPr>
          <p:cNvPr id="26" name="25 Marcador de número de diapositiva"/>
          <p:cNvSpPr>
            <a:spLocks noGrp="1"/>
          </p:cNvSpPr>
          <p:nvPr>
            <p:ph type="sldNum" sz="quarter" idx="11"/>
          </p:nvPr>
        </p:nvSpPr>
        <p:spPr/>
        <p:txBody>
          <a:bodyPr/>
          <a:lstStyle/>
          <a:p>
            <a:pPr>
              <a:defRPr/>
            </a:pPr>
            <a:fld id="{0E98D858-5C7F-49B4-88A8-8D737D89F7B7}" type="slidenum">
              <a:rPr lang="es-ES" smtClean="0"/>
              <a:pPr>
                <a:defRPr/>
              </a:pPr>
              <a:t>26</a:t>
            </a:fld>
            <a:endParaRPr lang="es-E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44739"/>
                                        </p:tgtEl>
                                        <p:attrNameLst>
                                          <p:attrName>style.visibility</p:attrName>
                                        </p:attrNameLst>
                                      </p:cBhvr>
                                      <p:to>
                                        <p:strVal val="visible"/>
                                      </p:to>
                                    </p:set>
                                    <p:animEffect transition="in" filter="wipe(down)">
                                      <p:cBhvr>
                                        <p:cTn id="32" dur="500"/>
                                        <p:tgtEl>
                                          <p:spTgt spid="24473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44740"/>
                                        </p:tgtEl>
                                        <p:attrNameLst>
                                          <p:attrName>style.visibility</p:attrName>
                                        </p:attrNameLst>
                                      </p:cBhvr>
                                      <p:to>
                                        <p:strVal val="visible"/>
                                      </p:to>
                                    </p:set>
                                    <p:animEffect transition="in" filter="blinds(horizontal)">
                                      <p:cBhvr>
                                        <p:cTn id="37" dur="500"/>
                                        <p:tgtEl>
                                          <p:spTgt spid="2447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animBg="1"/>
      <p:bldP spid="244740"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BD56EF80-E3FC-45C3-84AA-B356F7338A2A}" type="slidenum">
              <a:rPr lang="es-ES" sz="1200" b="1">
                <a:solidFill>
                  <a:schemeClr val="bg1"/>
                </a:solidFill>
                <a:latin typeface="Calibri" pitchFamily="34" charset="0"/>
              </a:rPr>
              <a:pPr algn="r"/>
              <a:t>27</a:t>
            </a:fld>
            <a:endParaRPr lang="es-ES" sz="1200" b="1">
              <a:solidFill>
                <a:schemeClr val="bg1"/>
              </a:solidFill>
              <a:latin typeface="Calibri" pitchFamily="34" charset="0"/>
            </a:endParaRPr>
          </a:p>
        </p:txBody>
      </p:sp>
      <p:sp>
        <p:nvSpPr>
          <p:cNvPr id="8" name="Rectangle 5"/>
          <p:cNvSpPr>
            <a:spLocks noChangeArrowheads="1"/>
          </p:cNvSpPr>
          <p:nvPr/>
        </p:nvSpPr>
        <p:spPr bwMode="auto">
          <a:xfrm>
            <a:off x="251520" y="1511921"/>
            <a:ext cx="8429684" cy="5346079"/>
          </a:xfrm>
          <a:prstGeom prst="rect">
            <a:avLst/>
          </a:prstGeom>
          <a:noFill/>
          <a:ln w="9525">
            <a:noFill/>
            <a:miter lim="800000"/>
            <a:headEnd/>
            <a:tailEnd/>
          </a:ln>
        </p:spPr>
        <p:txBody>
          <a:bodyPr wrap="square">
            <a:spAutoFit/>
          </a:bodyPr>
          <a:lstStyle/>
          <a:p>
            <a:pPr fontAlgn="auto">
              <a:spcBef>
                <a:spcPts val="0"/>
              </a:spcBef>
              <a:spcAft>
                <a:spcPts val="0"/>
              </a:spcAft>
              <a:defRPr/>
            </a:pPr>
            <a:r>
              <a:rPr lang="es-ES" sz="2800" b="1" kern="0" dirty="0">
                <a:solidFill>
                  <a:schemeClr val="tx2"/>
                </a:solidFill>
              </a:rPr>
              <a:t>Fomentando Políticas de Familia que tengan en cuenta que la familia es el primer factor de vertebración social…</a:t>
            </a: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 sz="2200" b="1" kern="0" dirty="0">
              <a:solidFill>
                <a:srgbClr val="333399"/>
              </a:solidFill>
            </a:endParaRPr>
          </a:p>
          <a:p>
            <a:pPr algn="just" fontAlgn="auto">
              <a:lnSpc>
                <a:spcPct val="130000"/>
              </a:lnSpc>
              <a:spcBef>
                <a:spcPts val="0"/>
              </a:spcBef>
              <a:spcAft>
                <a:spcPts val="0"/>
              </a:spcAft>
              <a:defRPr/>
            </a:pPr>
            <a:endParaRPr lang="es-ES_tradnl" sz="2200" b="1" kern="0" dirty="0">
              <a:solidFill>
                <a:srgbClr val="333399"/>
              </a:solidFill>
            </a:endParaRPr>
          </a:p>
        </p:txBody>
      </p:sp>
      <p:sp>
        <p:nvSpPr>
          <p:cNvPr id="9" name="8 Rectángulo"/>
          <p:cNvSpPr/>
          <p:nvPr/>
        </p:nvSpPr>
        <p:spPr>
          <a:xfrm>
            <a:off x="1043608" y="3140968"/>
            <a:ext cx="7205548" cy="1962845"/>
          </a:xfrm>
          <a:prstGeom prst="rect">
            <a:avLst/>
          </a:prstGeom>
        </p:spPr>
        <p:txBody>
          <a:bodyPr wrap="square">
            <a:spAutoFit/>
          </a:bodyPr>
          <a:lstStyle/>
          <a:p>
            <a:pPr fontAlgn="auto">
              <a:lnSpc>
                <a:spcPct val="130000"/>
              </a:lnSpc>
              <a:spcBef>
                <a:spcPts val="0"/>
              </a:spcBef>
              <a:spcAft>
                <a:spcPts val="0"/>
              </a:spcAft>
              <a:defRPr/>
            </a:pPr>
            <a:r>
              <a:rPr lang="es-ES" sz="2400" b="1" kern="0" dirty="0">
                <a:solidFill>
                  <a:schemeClr val="tx2"/>
                </a:solidFill>
              </a:rPr>
              <a:t>…y como consecuencia de ello promuevan y apoyen iniciativas que la defiendan con valientes apuestas para garantizar su promoción y estabilidad</a:t>
            </a:r>
          </a:p>
        </p:txBody>
      </p:sp>
      <p:pic>
        <p:nvPicPr>
          <p:cNvPr id="12" name="11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7" name="6 Marcador de fecha"/>
          <p:cNvSpPr>
            <a:spLocks noGrp="1"/>
          </p:cNvSpPr>
          <p:nvPr>
            <p:ph type="dt" sz="half" idx="10"/>
          </p:nvPr>
        </p:nvSpPr>
        <p:spPr/>
        <p:txBody>
          <a:bodyPr/>
          <a:lstStyle/>
          <a:p>
            <a:pPr>
              <a:defRPr/>
            </a:pPr>
            <a:r>
              <a:rPr lang="es-ES"/>
              <a:t>mayo 2018</a:t>
            </a:r>
          </a:p>
        </p:txBody>
      </p:sp>
      <p:sp>
        <p:nvSpPr>
          <p:cNvPr id="10" name="9 Marcador de número de diapositiva"/>
          <p:cNvSpPr>
            <a:spLocks noGrp="1"/>
          </p:cNvSpPr>
          <p:nvPr>
            <p:ph type="sldNum" sz="quarter" idx="11"/>
          </p:nvPr>
        </p:nvSpPr>
        <p:spPr/>
        <p:txBody>
          <a:bodyPr/>
          <a:lstStyle/>
          <a:p>
            <a:pPr>
              <a:defRPr/>
            </a:pPr>
            <a:fld id="{0E98D858-5C7F-49B4-88A8-8D737D89F7B7}" type="slidenum">
              <a:rPr lang="es-ES" smtClean="0"/>
              <a:pPr>
                <a:defRPr/>
              </a:pPr>
              <a:t>27</a:t>
            </a:fld>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CA6BABCF-7EC5-448A-AEBA-0510125CEC04}" type="slidenum">
              <a:rPr lang="es-ES" sz="1200" b="1">
                <a:solidFill>
                  <a:schemeClr val="bg1"/>
                </a:solidFill>
                <a:latin typeface="Calibri" pitchFamily="34" charset="0"/>
              </a:rPr>
              <a:pPr algn="r"/>
              <a:t>28</a:t>
            </a:fld>
            <a:endParaRPr lang="es-ES" sz="1200" b="1">
              <a:solidFill>
                <a:schemeClr val="bg1"/>
              </a:solidFill>
              <a:latin typeface="Calibri" pitchFamily="34" charset="0"/>
            </a:endParaRPr>
          </a:p>
        </p:txBody>
      </p:sp>
      <p:sp>
        <p:nvSpPr>
          <p:cNvPr id="7" name="Text Box 2"/>
          <p:cNvSpPr txBox="1">
            <a:spLocks noChangeArrowheads="1"/>
          </p:cNvSpPr>
          <p:nvPr/>
        </p:nvSpPr>
        <p:spPr bwMode="auto">
          <a:xfrm>
            <a:off x="251520" y="1052736"/>
            <a:ext cx="8640763" cy="707886"/>
          </a:xfrm>
          <a:prstGeom prst="rect">
            <a:avLst/>
          </a:prstGeom>
          <a:noFill/>
          <a:ln w="9525">
            <a:noFill/>
            <a:miter lim="800000"/>
            <a:headEnd/>
            <a:tailEnd/>
          </a:ln>
        </p:spPr>
        <p:txBody>
          <a:bodyPr>
            <a:spAutoFit/>
          </a:bodyPr>
          <a:lstStyle/>
          <a:p>
            <a:r>
              <a:rPr lang="es-ES" sz="2000" b="1" dirty="0">
                <a:solidFill>
                  <a:srgbClr val="333399"/>
                </a:solidFill>
                <a:cs typeface="Arial" charset="0"/>
              </a:rPr>
              <a:t>En definitiva, poniendo a la familia en el centro de la actuación pública </a:t>
            </a:r>
          </a:p>
        </p:txBody>
      </p:sp>
      <p:grpSp>
        <p:nvGrpSpPr>
          <p:cNvPr id="2" name="Group 6"/>
          <p:cNvGrpSpPr>
            <a:grpSpLocks/>
          </p:cNvGrpSpPr>
          <p:nvPr/>
        </p:nvGrpSpPr>
        <p:grpSpPr bwMode="auto">
          <a:xfrm>
            <a:off x="1115616" y="1988840"/>
            <a:ext cx="6841579" cy="4321473"/>
            <a:chOff x="305" y="572"/>
            <a:chExt cx="4752" cy="3176"/>
          </a:xfrm>
        </p:grpSpPr>
        <p:sp>
          <p:nvSpPr>
            <p:cNvPr id="10" name="Oval 7"/>
            <p:cNvSpPr>
              <a:spLocks noChangeArrowheads="1"/>
            </p:cNvSpPr>
            <p:nvPr/>
          </p:nvSpPr>
          <p:spPr bwMode="auto">
            <a:xfrm>
              <a:off x="703" y="799"/>
              <a:ext cx="4354" cy="2949"/>
            </a:xfrm>
            <a:prstGeom prst="ellipse">
              <a:avLst/>
            </a:prstGeom>
            <a:noFill/>
            <a:ln w="9525" cap="rnd">
              <a:solidFill>
                <a:srgbClr val="006699"/>
              </a:solidFill>
              <a:prstDash val="sysDot"/>
              <a:round/>
              <a:headEnd/>
              <a:tailEnd/>
            </a:ln>
          </p:spPr>
          <p:txBody>
            <a:bodyPr wrap="none" anchor="ctr"/>
            <a:lstStyle/>
            <a:p>
              <a:endParaRPr lang="es-ES"/>
            </a:p>
          </p:txBody>
        </p:sp>
        <p:sp>
          <p:nvSpPr>
            <p:cNvPr id="11" name="Text Box 8"/>
            <p:cNvSpPr txBox="1">
              <a:spLocks noChangeArrowheads="1"/>
            </p:cNvSpPr>
            <p:nvPr/>
          </p:nvSpPr>
          <p:spPr bwMode="auto">
            <a:xfrm>
              <a:off x="2394" y="572"/>
              <a:ext cx="843" cy="233"/>
            </a:xfrm>
            <a:prstGeom prst="rect">
              <a:avLst/>
            </a:prstGeom>
            <a:noFill/>
            <a:ln w="9525">
              <a:noFill/>
              <a:miter lim="800000"/>
              <a:headEnd/>
              <a:tailEnd/>
            </a:ln>
          </p:spPr>
          <p:txBody>
            <a:bodyPr wrap="none">
              <a:spAutoFit/>
            </a:bodyPr>
            <a:lstStyle/>
            <a:p>
              <a:r>
                <a:rPr lang="es-ES" b="1" dirty="0">
                  <a:solidFill>
                    <a:srgbClr val="006699"/>
                  </a:solidFill>
                  <a:cs typeface="Arial" charset="0"/>
                </a:rPr>
                <a:t>Gobiernos</a:t>
              </a:r>
            </a:p>
          </p:txBody>
        </p:sp>
        <p:sp>
          <p:nvSpPr>
            <p:cNvPr id="12" name="Text Box 9"/>
            <p:cNvSpPr txBox="1">
              <a:spLocks noChangeArrowheads="1"/>
            </p:cNvSpPr>
            <p:nvPr/>
          </p:nvSpPr>
          <p:spPr bwMode="auto">
            <a:xfrm rot="2700000">
              <a:off x="4408" y="1267"/>
              <a:ext cx="714" cy="231"/>
            </a:xfrm>
            <a:prstGeom prst="rect">
              <a:avLst/>
            </a:prstGeom>
            <a:noFill/>
            <a:ln w="9525">
              <a:noFill/>
              <a:miter lim="800000"/>
              <a:headEnd/>
              <a:tailEnd/>
            </a:ln>
          </p:spPr>
          <p:txBody>
            <a:bodyPr>
              <a:spAutoFit/>
            </a:bodyPr>
            <a:lstStyle/>
            <a:p>
              <a:r>
                <a:rPr lang="es-ES" b="1" dirty="0">
                  <a:solidFill>
                    <a:srgbClr val="006699"/>
                  </a:solidFill>
                  <a:cs typeface="Arial" charset="0"/>
                </a:rPr>
                <a:t>MMCC</a:t>
              </a:r>
            </a:p>
          </p:txBody>
        </p:sp>
        <p:sp>
          <p:nvSpPr>
            <p:cNvPr id="13" name="Text Box 10"/>
            <p:cNvSpPr txBox="1">
              <a:spLocks noChangeArrowheads="1"/>
            </p:cNvSpPr>
            <p:nvPr/>
          </p:nvSpPr>
          <p:spPr bwMode="auto">
            <a:xfrm rot="18900000">
              <a:off x="305" y="1280"/>
              <a:ext cx="1320" cy="233"/>
            </a:xfrm>
            <a:prstGeom prst="rect">
              <a:avLst/>
            </a:prstGeom>
            <a:noFill/>
            <a:ln w="9525">
              <a:noFill/>
              <a:miter lim="800000"/>
              <a:headEnd/>
              <a:tailEnd/>
            </a:ln>
          </p:spPr>
          <p:txBody>
            <a:bodyPr wrap="none">
              <a:spAutoFit/>
            </a:bodyPr>
            <a:lstStyle/>
            <a:p>
              <a:r>
                <a:rPr lang="es-ES" b="1" dirty="0">
                  <a:solidFill>
                    <a:srgbClr val="006699"/>
                  </a:solidFill>
                  <a:cs typeface="Arial" charset="0"/>
                </a:rPr>
                <a:t>Agentes Sociales</a:t>
              </a:r>
            </a:p>
          </p:txBody>
        </p:sp>
      </p:grpSp>
      <p:pic>
        <p:nvPicPr>
          <p:cNvPr id="17" name="16 Imagen" descr="image1.jpeg"/>
          <p:cNvPicPr>
            <a:picLocks noChangeAspect="1"/>
          </p:cNvPicPr>
          <p:nvPr/>
        </p:nvPicPr>
        <p:blipFill>
          <a:blip r:embed="rId3" cstate="print"/>
          <a:stretch>
            <a:fillRect/>
          </a:stretch>
        </p:blipFill>
        <p:spPr>
          <a:xfrm>
            <a:off x="7462970" y="0"/>
            <a:ext cx="1681030" cy="620688"/>
          </a:xfrm>
          <a:prstGeom prst="rect">
            <a:avLst/>
          </a:prstGeom>
        </p:spPr>
      </p:pic>
      <p:pic>
        <p:nvPicPr>
          <p:cNvPr id="18" name="17 Imagen" descr="family-2057307_1920.png"/>
          <p:cNvPicPr>
            <a:picLocks noChangeAspect="1"/>
          </p:cNvPicPr>
          <p:nvPr/>
        </p:nvPicPr>
        <p:blipFill>
          <a:blip r:embed="rId4" cstate="print"/>
          <a:stretch>
            <a:fillRect/>
          </a:stretch>
        </p:blipFill>
        <p:spPr>
          <a:xfrm>
            <a:off x="2411760" y="2276872"/>
            <a:ext cx="4932040" cy="3485822"/>
          </a:xfrm>
          <a:prstGeom prst="rect">
            <a:avLst/>
          </a:prstGeom>
        </p:spPr>
      </p:pic>
      <p:sp>
        <p:nvSpPr>
          <p:cNvPr id="14" name="13 Marcador de fecha"/>
          <p:cNvSpPr>
            <a:spLocks noGrp="1"/>
          </p:cNvSpPr>
          <p:nvPr>
            <p:ph type="dt" sz="half" idx="10"/>
          </p:nvPr>
        </p:nvSpPr>
        <p:spPr/>
        <p:txBody>
          <a:bodyPr/>
          <a:lstStyle/>
          <a:p>
            <a:pPr>
              <a:defRPr/>
            </a:pPr>
            <a:r>
              <a:rPr lang="es-ES"/>
              <a:t>mayo 2018</a:t>
            </a:r>
          </a:p>
        </p:txBody>
      </p:sp>
      <p:sp>
        <p:nvSpPr>
          <p:cNvPr id="16" name="15 Marcador de número de diapositiva"/>
          <p:cNvSpPr>
            <a:spLocks noGrp="1"/>
          </p:cNvSpPr>
          <p:nvPr>
            <p:ph type="sldNum" sz="quarter" idx="11"/>
          </p:nvPr>
        </p:nvSpPr>
        <p:spPr/>
        <p:txBody>
          <a:bodyPr/>
          <a:lstStyle/>
          <a:p>
            <a:pPr>
              <a:defRPr/>
            </a:pPr>
            <a:fld id="{0E98D858-5C7F-49B4-88A8-8D737D89F7B7}" type="slidenum">
              <a:rPr lang="es-ES" smtClean="0"/>
              <a:pPr>
                <a:defRPr/>
              </a:pPr>
              <a:t>28</a:t>
            </a:fld>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3" name="2 Marcador de fecha"/>
          <p:cNvSpPr>
            <a:spLocks noGrp="1"/>
          </p:cNvSpPr>
          <p:nvPr>
            <p:ph type="dt" sz="half" idx="10"/>
          </p:nvPr>
        </p:nvSpPr>
        <p:spPr/>
        <p:txBody>
          <a:bodyPr/>
          <a:lstStyle/>
          <a:p>
            <a:pPr>
              <a:defRPr/>
            </a:pPr>
            <a:r>
              <a:rPr lang="es-ES"/>
              <a:t>mayo 2018</a:t>
            </a:r>
          </a:p>
        </p:txBody>
      </p:sp>
      <p:sp>
        <p:nvSpPr>
          <p:cNvPr id="4" name="3 Marcador de número de diapositiva"/>
          <p:cNvSpPr>
            <a:spLocks noGrp="1"/>
          </p:cNvSpPr>
          <p:nvPr>
            <p:ph type="sldNum" sz="quarter" idx="11"/>
          </p:nvPr>
        </p:nvSpPr>
        <p:spPr/>
        <p:txBody>
          <a:bodyPr/>
          <a:lstStyle/>
          <a:p>
            <a:pPr>
              <a:defRPr/>
            </a:pPr>
            <a:fld id="{0E98D858-5C7F-49B4-88A8-8D737D89F7B7}" type="slidenum">
              <a:rPr lang="es-ES" smtClean="0"/>
              <a:pPr>
                <a:defRPr/>
              </a:pPr>
              <a:t>29</a:t>
            </a:fld>
            <a:endParaRPr lang="es-ES" dirty="0"/>
          </a:p>
        </p:txBody>
      </p:sp>
      <p:sp>
        <p:nvSpPr>
          <p:cNvPr id="8" name="7 CuadroTexto"/>
          <p:cNvSpPr txBox="1"/>
          <p:nvPr/>
        </p:nvSpPr>
        <p:spPr>
          <a:xfrm>
            <a:off x="179512" y="425470"/>
            <a:ext cx="8712968" cy="6432530"/>
          </a:xfrm>
          <a:prstGeom prst="rect">
            <a:avLst/>
          </a:prstGeom>
          <a:noFill/>
        </p:spPr>
        <p:txBody>
          <a:bodyPr wrap="square" rtlCol="0">
            <a:spAutoFit/>
          </a:bodyPr>
          <a:lstStyle/>
          <a:p>
            <a:r>
              <a:rPr lang="es-ES" sz="3200" b="1" dirty="0"/>
              <a:t>Y para esto es necesario</a:t>
            </a:r>
          </a:p>
          <a:p>
            <a:endParaRPr lang="es-ES" sz="3200" b="1" dirty="0"/>
          </a:p>
          <a:p>
            <a:pPr algn="just"/>
            <a:r>
              <a:rPr lang="es-ES" sz="1200" b="1" dirty="0"/>
              <a:t>Fortalecer la familia en el desarrollo humano y en la cohesión social</a:t>
            </a:r>
            <a:endParaRPr lang="es-ES" sz="1200" dirty="0"/>
          </a:p>
          <a:p>
            <a:pPr algn="just"/>
            <a:r>
              <a:rPr lang="es-ES" sz="1200" dirty="0"/>
              <a:t>Fortalecer la familia, de tal forma que obtenga una mayor autonomía y unas mejores condiciones sociales y económicas para desarrollar sus funciones. En este sentido la política de familia no puede pretender sustituir las funciones propias y específicas de la familia, sino, al contrario, debe tener como objetivo fomentar, desde una perspectiva integral e integradora, toda su capacidad de </a:t>
            </a:r>
            <a:r>
              <a:rPr lang="es-ES" sz="1200" dirty="0" err="1"/>
              <a:t>autorespuesta</a:t>
            </a:r>
            <a:r>
              <a:rPr lang="es-ES" sz="1200" dirty="0"/>
              <a:t> y desarrollo, ofreciendo el soporte básico y las condiciones adecuadas a su crecimiento, estabilidad y funcionalidad.</a:t>
            </a:r>
          </a:p>
          <a:p>
            <a:pPr algn="just"/>
            <a:endParaRPr lang="es-ES" sz="1200" dirty="0"/>
          </a:p>
          <a:p>
            <a:pPr algn="just"/>
            <a:r>
              <a:rPr lang="es-ES" sz="1200" b="1" dirty="0"/>
              <a:t>Dar un soporte adecuado a las familias que se formen</a:t>
            </a:r>
            <a:endParaRPr lang="es-ES" sz="1200" dirty="0"/>
          </a:p>
          <a:p>
            <a:pPr algn="just"/>
            <a:r>
              <a:rPr lang="es-ES" sz="1200" dirty="0"/>
              <a:t>Promover una mejora de la calidad de vida y de bienestar de las familias, especialmente para que las familias puedan formarse, crecer y desarrollarse satisfactoriamente como familias. En este sentido son básicas, entre otras, las medidas destinadas a favorecer el acceso a la vivienda, al hogar familiar; así como a disponer de los equipamiento y servicios educativos, sociales , de salud y comunitarios necesarios.</a:t>
            </a:r>
          </a:p>
          <a:p>
            <a:pPr algn="just"/>
            <a:endParaRPr lang="es-ES" sz="1200" dirty="0"/>
          </a:p>
          <a:p>
            <a:pPr algn="just"/>
            <a:r>
              <a:rPr lang="es-ES" sz="1200" b="1" dirty="0"/>
              <a:t>Hacer compatible las responsabilidades familiares y la actividad laboral y social.</a:t>
            </a:r>
            <a:endParaRPr lang="es-ES" sz="1200" dirty="0"/>
          </a:p>
          <a:p>
            <a:pPr algn="just"/>
            <a:r>
              <a:rPr lang="es-ES" sz="1200" dirty="0"/>
              <a:t>Establecer las condiciones para que sea plenamente compatible la constitución de una familia y la asunción de las responsabilidades que se derivan de la actividad laboral y social.</a:t>
            </a:r>
          </a:p>
          <a:p>
            <a:pPr algn="just"/>
            <a:endParaRPr lang="es-ES" sz="1200" dirty="0"/>
          </a:p>
          <a:p>
            <a:pPr algn="just"/>
            <a:r>
              <a:rPr lang="es-ES" sz="1200" b="1" dirty="0"/>
              <a:t>Prevenir la exclusión social de las familias en situación de riesgo.</a:t>
            </a:r>
            <a:endParaRPr lang="es-ES" sz="1200" dirty="0"/>
          </a:p>
          <a:p>
            <a:pPr algn="just"/>
            <a:r>
              <a:rPr lang="es-ES" sz="1200" dirty="0"/>
              <a:t>Existe  un importante numero de familias que viven en situaciones de precariedad, las cuales pueden abocarlas a procesos de exclusión social. Son las que podemos denominar familias en situación de riesgo, entre las que podemos destacar: las familias formadas por personas ancianas; las familias que cuentan entre sus miembros de  con personas discapacitada o con disminuciones físicas; las que viven situaciones de pobreza y marginación, y la familias mono parentales. Es necesario prevenir, por tanto, estos procesos de exclusión social, dando una ayuda a estas familias y facilitando su integración social.</a:t>
            </a:r>
          </a:p>
          <a:p>
            <a:pPr algn="just"/>
            <a:endParaRPr lang="es-ES" sz="1200" dirty="0"/>
          </a:p>
          <a:p>
            <a:pPr algn="just"/>
            <a:r>
              <a:rPr lang="es-ES" sz="1200" b="1" dirty="0"/>
              <a:t>Obtener un mayor reconocimiento y valor social de la familia.</a:t>
            </a:r>
            <a:endParaRPr lang="es-ES" sz="1200" dirty="0"/>
          </a:p>
          <a:p>
            <a:pPr algn="just"/>
            <a:r>
              <a:rPr lang="es-ES" sz="1200" dirty="0"/>
              <a:t>Dado el valor social que el conjunto de los ciudadanos otorga ala familia, es necesario establecer un marco de reconocimiento adecuado. En este sentido, cabe hacer crecer la conciencia del valor fundamental de la familia para la sociedad, fomentando la relación y la solidaridad </a:t>
            </a:r>
            <a:r>
              <a:rPr lang="es-ES" sz="1200" dirty="0" err="1"/>
              <a:t>intergeneracional</a:t>
            </a:r>
            <a:r>
              <a:rPr lang="es-ES" sz="1200" dirty="0"/>
              <a:t>.</a:t>
            </a:r>
          </a:p>
          <a:p>
            <a:endParaRPr lang="es-E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sp>
        <p:nvSpPr>
          <p:cNvPr id="8" name="7 Rectángulo"/>
          <p:cNvSpPr/>
          <p:nvPr/>
        </p:nvSpPr>
        <p:spPr>
          <a:xfrm>
            <a:off x="3563888" y="980728"/>
            <a:ext cx="1401346" cy="523220"/>
          </a:xfrm>
          <a:prstGeom prst="rect">
            <a:avLst/>
          </a:prstGeom>
        </p:spPr>
        <p:txBody>
          <a:bodyPr wrap="none">
            <a:spAutoFit/>
          </a:bodyPr>
          <a:lstStyle/>
          <a:p>
            <a:r>
              <a:rPr lang="es-ES" sz="2800" b="1" dirty="0">
                <a:latin typeface="Arial Rounded MT Bold" pitchFamily="34" charset="0"/>
              </a:rPr>
              <a:t>ÍNDICE</a:t>
            </a:r>
          </a:p>
        </p:txBody>
      </p:sp>
      <p:sp>
        <p:nvSpPr>
          <p:cNvPr id="9" name="Text Box 15"/>
          <p:cNvSpPr txBox="1">
            <a:spLocks noChangeArrowheads="1"/>
          </p:cNvSpPr>
          <p:nvPr/>
        </p:nvSpPr>
        <p:spPr bwMode="auto">
          <a:xfrm>
            <a:off x="2253512" y="1772816"/>
            <a:ext cx="6890488" cy="4355038"/>
          </a:xfrm>
          <a:prstGeom prst="rect">
            <a:avLst/>
          </a:prstGeom>
          <a:noFill/>
          <a:ln w="9525">
            <a:noFill/>
            <a:miter lim="800000"/>
            <a:headEnd/>
            <a:tailEnd/>
          </a:ln>
          <a:effectLst/>
        </p:spPr>
        <p:txBody>
          <a:bodyPr wrap="square">
            <a:spAutoFit/>
          </a:bodyPr>
          <a:lstStyle/>
          <a:p>
            <a:pPr algn="just">
              <a:lnSpc>
                <a:spcPct val="150000"/>
              </a:lnSpc>
              <a:buFontTx/>
              <a:buChar char="•"/>
            </a:pPr>
            <a:r>
              <a:rPr lang="es-ES" sz="2000" b="1" dirty="0"/>
              <a:t> </a:t>
            </a:r>
            <a:r>
              <a:rPr lang="es-ES" sz="2000" b="1" dirty="0">
                <a:latin typeface="Arial Rounded MT Bold" pitchFamily="34" charset="0"/>
              </a:rPr>
              <a:t>Evolución de la Población</a:t>
            </a:r>
          </a:p>
          <a:p>
            <a:pPr algn="just">
              <a:lnSpc>
                <a:spcPct val="150000"/>
              </a:lnSpc>
              <a:buFontTx/>
              <a:buChar char="•"/>
            </a:pPr>
            <a:r>
              <a:rPr lang="es-ES_tradnl" sz="2000" b="1" dirty="0">
                <a:latin typeface="Arial Rounded MT Bold" pitchFamily="34" charset="0"/>
              </a:rPr>
              <a:t> </a:t>
            </a:r>
            <a:r>
              <a:rPr lang="es-ES" sz="2000" b="1" dirty="0">
                <a:latin typeface="Arial Rounded MT Bold" pitchFamily="34" charset="0"/>
              </a:rPr>
              <a:t>Evolución de la Natalidad</a:t>
            </a:r>
          </a:p>
          <a:p>
            <a:pPr algn="just">
              <a:lnSpc>
                <a:spcPct val="150000"/>
              </a:lnSpc>
              <a:buFontTx/>
              <a:buChar char="•"/>
            </a:pPr>
            <a:r>
              <a:rPr lang="es-ES_tradnl" sz="2000" b="1" dirty="0">
                <a:latin typeface="Arial Rounded MT Bold" pitchFamily="34" charset="0"/>
              </a:rPr>
              <a:t> Evolución de los Matrimonios</a:t>
            </a:r>
          </a:p>
          <a:p>
            <a:pPr algn="just">
              <a:buFontTx/>
              <a:buChar char="•"/>
            </a:pPr>
            <a:r>
              <a:rPr lang="es-ES_tradnl" sz="2000" b="1" dirty="0">
                <a:latin typeface="Arial Rounded MT Bold" pitchFamily="34" charset="0"/>
              </a:rPr>
              <a:t> Evolución de la </a:t>
            </a:r>
            <a:r>
              <a:rPr lang="es-ES_tradnl" sz="2000" b="1" dirty="0" smtClean="0">
                <a:latin typeface="Arial Rounded MT Bold" pitchFamily="34" charset="0"/>
              </a:rPr>
              <a:t>Conciliación </a:t>
            </a:r>
            <a:r>
              <a:rPr lang="es-ES_tradnl" sz="2000" b="1" dirty="0">
                <a:latin typeface="Arial Rounded MT Bold" pitchFamily="34" charset="0"/>
              </a:rPr>
              <a:t>Familiar</a:t>
            </a:r>
          </a:p>
          <a:p>
            <a:pPr algn="just">
              <a:lnSpc>
                <a:spcPct val="150000"/>
              </a:lnSpc>
              <a:buFontTx/>
              <a:buChar char="•"/>
            </a:pPr>
            <a:r>
              <a:rPr lang="es-ES_tradnl" sz="2000" b="1" dirty="0">
                <a:latin typeface="Arial Rounded MT Bold" pitchFamily="34" charset="0"/>
              </a:rPr>
              <a:t> Evolución de los Hogares</a:t>
            </a:r>
          </a:p>
          <a:p>
            <a:pPr algn="just">
              <a:lnSpc>
                <a:spcPct val="150000"/>
              </a:lnSpc>
              <a:buFontTx/>
              <a:buChar char="•"/>
            </a:pPr>
            <a:r>
              <a:rPr lang="es-ES_tradnl" sz="2000" b="1" dirty="0">
                <a:latin typeface="Arial Rounded MT Bold" pitchFamily="34" charset="0"/>
              </a:rPr>
              <a:t> Las Propuestas del </a:t>
            </a:r>
            <a:r>
              <a:rPr lang="es-ES_tradnl" sz="2000" b="1" dirty="0" err="1">
                <a:latin typeface="Arial Rounded MT Bold" pitchFamily="34" charset="0"/>
              </a:rPr>
              <a:t>IBFamilia</a:t>
            </a:r>
            <a:r>
              <a:rPr lang="es-ES" sz="2000" b="1" dirty="0">
                <a:latin typeface="Arial Rounded MT Bold" pitchFamily="34" charset="0"/>
              </a:rPr>
              <a:t> para </a:t>
            </a:r>
          </a:p>
          <a:p>
            <a:pPr algn="just">
              <a:lnSpc>
                <a:spcPct val="150000"/>
              </a:lnSpc>
            </a:pPr>
            <a:r>
              <a:rPr lang="es-ES" sz="2000" b="1" dirty="0" smtClean="0">
                <a:latin typeface="Arial Rounded MT Bold" pitchFamily="34" charset="0"/>
              </a:rPr>
              <a:t>   fortalecer </a:t>
            </a:r>
            <a:r>
              <a:rPr lang="es-ES" sz="2000" b="1" dirty="0">
                <a:latin typeface="Arial Rounded MT Bold" pitchFamily="34" charset="0"/>
              </a:rPr>
              <a:t>las familias en Baleares</a:t>
            </a:r>
          </a:p>
          <a:p>
            <a:pPr algn="just">
              <a:lnSpc>
                <a:spcPct val="150000"/>
              </a:lnSpc>
              <a:buFontTx/>
              <a:buChar char="•"/>
            </a:pPr>
            <a:endParaRPr lang="es-ES" sz="2200" b="1" dirty="0">
              <a:solidFill>
                <a:srgbClr val="006699"/>
              </a:solidFill>
              <a:latin typeface="Arial Rounded MT Bold" pitchFamily="34" charset="0"/>
            </a:endParaRPr>
          </a:p>
          <a:p>
            <a:pPr algn="just">
              <a:buFontTx/>
              <a:buChar char="•"/>
            </a:pPr>
            <a:endParaRPr lang="es-ES" sz="2200" b="1" dirty="0">
              <a:solidFill>
                <a:srgbClr val="006699"/>
              </a:solidFill>
              <a:latin typeface="Arial Rounded MT Bold" pitchFamily="34" charset="0"/>
            </a:endParaRPr>
          </a:p>
          <a:p>
            <a:pPr algn="just">
              <a:buFontTx/>
              <a:buChar char="•"/>
            </a:pPr>
            <a:endParaRPr lang="es-ES" sz="2200" dirty="0">
              <a:solidFill>
                <a:srgbClr val="006699"/>
              </a:solidFill>
              <a:latin typeface="Arial Rounded MT Bold" pitchFamily="34" charset="0"/>
            </a:endParaRP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7" name="6 Marcador de fecha"/>
          <p:cNvSpPr>
            <a:spLocks noGrp="1"/>
          </p:cNvSpPr>
          <p:nvPr>
            <p:ph type="dt" sz="half" idx="10"/>
          </p:nvPr>
        </p:nvSpPr>
        <p:spPr/>
        <p:txBody>
          <a:bodyPr/>
          <a:lstStyle/>
          <a:p>
            <a:r>
              <a:rPr lang="es-ES"/>
              <a:t>mayo 2018</a:t>
            </a:r>
          </a:p>
        </p:txBody>
      </p:sp>
      <p:sp>
        <p:nvSpPr>
          <p:cNvPr id="11" name="10 Marcador de número de diapositiva"/>
          <p:cNvSpPr>
            <a:spLocks noGrp="1"/>
          </p:cNvSpPr>
          <p:nvPr>
            <p:ph type="sldNum" sz="quarter" idx="12"/>
          </p:nvPr>
        </p:nvSpPr>
        <p:spPr/>
        <p:txBody>
          <a:bodyPr/>
          <a:lstStyle/>
          <a:p>
            <a:fld id="{7ECDD71D-EACC-45F9-A409-83BCA37EEB42}" type="slidenum">
              <a:rPr lang="es-ES" smtClean="0"/>
              <a:pPr/>
              <a:t>3</a:t>
            </a:fld>
            <a:endParaRPr lang="es-E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3" name="2 Marcador de fecha"/>
          <p:cNvSpPr>
            <a:spLocks noGrp="1"/>
          </p:cNvSpPr>
          <p:nvPr>
            <p:ph type="dt" sz="half" idx="10"/>
          </p:nvPr>
        </p:nvSpPr>
        <p:spPr/>
        <p:txBody>
          <a:bodyPr/>
          <a:lstStyle/>
          <a:p>
            <a:pPr>
              <a:defRPr/>
            </a:pPr>
            <a:r>
              <a:rPr lang="es-ES"/>
              <a:t>mayo 2018</a:t>
            </a:r>
          </a:p>
        </p:txBody>
      </p:sp>
      <p:sp>
        <p:nvSpPr>
          <p:cNvPr id="4" name="3 Marcador de número de diapositiva"/>
          <p:cNvSpPr>
            <a:spLocks noGrp="1"/>
          </p:cNvSpPr>
          <p:nvPr>
            <p:ph type="sldNum" sz="quarter" idx="11"/>
          </p:nvPr>
        </p:nvSpPr>
        <p:spPr/>
        <p:txBody>
          <a:bodyPr/>
          <a:lstStyle/>
          <a:p>
            <a:pPr>
              <a:defRPr/>
            </a:pPr>
            <a:fld id="{0E98D858-5C7F-49B4-88A8-8D737D89F7B7}" type="slidenum">
              <a:rPr lang="es-ES" smtClean="0"/>
              <a:pPr>
                <a:defRPr/>
              </a:pPr>
              <a:t>30</a:t>
            </a:fld>
            <a:endParaRPr lang="es-ES" dirty="0"/>
          </a:p>
        </p:txBody>
      </p:sp>
      <p:sp>
        <p:nvSpPr>
          <p:cNvPr id="8" name="7 Rectángulo"/>
          <p:cNvSpPr/>
          <p:nvPr/>
        </p:nvSpPr>
        <p:spPr>
          <a:xfrm>
            <a:off x="323528" y="980728"/>
            <a:ext cx="8643998" cy="4832092"/>
          </a:xfrm>
          <a:prstGeom prst="rect">
            <a:avLst/>
          </a:prstGeom>
        </p:spPr>
        <p:txBody>
          <a:bodyPr wrap="square">
            <a:spAutoFit/>
          </a:bodyPr>
          <a:lstStyle/>
          <a:p>
            <a:pPr marL="358775" lvl="1" algn="just" eaLnBrk="0" hangingPunct="0"/>
            <a:endParaRPr lang="es-ES" sz="1400" b="1" dirty="0"/>
          </a:p>
          <a:p>
            <a:pPr marL="358775" lvl="1" eaLnBrk="0" hangingPunct="0"/>
            <a:r>
              <a:rPr lang="es-ES" sz="2800" b="1" dirty="0"/>
              <a:t>32 propuestas del Instituto Balear de la Familia</a:t>
            </a:r>
          </a:p>
          <a:p>
            <a:pPr marL="358775" lvl="1" eaLnBrk="0" hangingPunct="0"/>
            <a:endParaRPr lang="es-ES" sz="2800" b="1" dirty="0"/>
          </a:p>
          <a:p>
            <a:pPr marL="358775" lvl="1" algn="just" eaLnBrk="0" hangingPunct="0"/>
            <a:r>
              <a:rPr lang="es-ES" sz="1400" b="1" dirty="0"/>
              <a:t>1-Aprobación por </a:t>
            </a:r>
            <a:r>
              <a:rPr lang="es-ES" sz="1400" b="1" dirty="0" err="1"/>
              <a:t>uninaimidad</a:t>
            </a:r>
            <a:r>
              <a:rPr lang="es-ES" sz="1400" b="1" dirty="0"/>
              <a:t> de la “Ley de apoyo a las Familias en las Baleares</a:t>
            </a:r>
            <a:r>
              <a:rPr lang="es-ES_tradnl" sz="1400" b="1" dirty="0"/>
              <a:t>” </a:t>
            </a:r>
            <a:r>
              <a:rPr lang="es-ES" sz="1400" dirty="0"/>
              <a:t>que haga efectivo el mandato constitucional (art. 39.1 de la CE), que </a:t>
            </a:r>
            <a:r>
              <a:rPr lang="es-ES_tradnl" sz="1400" dirty="0"/>
              <a:t>d</a:t>
            </a:r>
            <a:r>
              <a:rPr lang="es-ES" sz="1400" dirty="0"/>
              <a:t>e continuidad y permanencia  a </a:t>
            </a:r>
            <a:r>
              <a:rPr lang="es-ES_tradnl" sz="1400" dirty="0"/>
              <a:t>su</a:t>
            </a:r>
            <a:r>
              <a:rPr lang="es-ES" sz="1400" dirty="0"/>
              <a:t> promoción, evite “vaivenes electorales</a:t>
            </a:r>
            <a:r>
              <a:rPr lang="es-ES_tradnl" sz="1400" dirty="0"/>
              <a:t>” </a:t>
            </a:r>
            <a:r>
              <a:rPr lang="es-ES" sz="1400" dirty="0"/>
              <a:t>y garantice un mínimo común de protección a la familia evitando o disminuyendo las desigualdades existentes en la actualidad.</a:t>
            </a:r>
          </a:p>
          <a:p>
            <a:pPr marL="358775" lvl="1" algn="just" eaLnBrk="0" hangingPunct="0"/>
            <a:endParaRPr lang="es-ES" sz="1400" dirty="0"/>
          </a:p>
          <a:p>
            <a:pPr marL="358775" lvl="1" algn="just" eaLnBrk="0" hangingPunct="0"/>
            <a:endParaRPr lang="es-ES" sz="1400" dirty="0"/>
          </a:p>
          <a:p>
            <a:pPr marL="358775" lvl="1" algn="just" eaLnBrk="0" hangingPunct="0"/>
            <a:r>
              <a:rPr lang="es-ES" sz="1400" b="1" dirty="0"/>
              <a:t>2-Elaboración y </a:t>
            </a:r>
            <a:r>
              <a:rPr lang="es-ES_tradnl" sz="1400" b="1" dirty="0"/>
              <a:t>Puesta en marcha del Plan Integral de Apoyo a la Familia 2018-2023 del </a:t>
            </a:r>
            <a:r>
              <a:rPr lang="es-ES_tradnl" sz="1400" b="1" dirty="0" err="1"/>
              <a:t>Govern</a:t>
            </a:r>
            <a:r>
              <a:rPr lang="es-ES_tradnl" sz="1400" b="1" dirty="0"/>
              <a:t> de les Illes Balears </a:t>
            </a:r>
            <a:r>
              <a:rPr lang="es-ES_tradnl" sz="1400" dirty="0"/>
              <a:t>con  dotación presupuestaria.</a:t>
            </a:r>
          </a:p>
          <a:p>
            <a:pPr marL="358775" lvl="1" algn="just" eaLnBrk="0" hangingPunct="0"/>
            <a:endParaRPr lang="es-ES_tradnl" sz="1400" b="1" dirty="0"/>
          </a:p>
          <a:p>
            <a:pPr marL="358775" lvl="1" algn="just" eaLnBrk="0" hangingPunct="0"/>
            <a:endParaRPr lang="es-ES_tradnl" sz="1400" b="1" dirty="0"/>
          </a:p>
          <a:p>
            <a:pPr marL="358775" lvl="1" algn="just" eaLnBrk="0" hangingPunct="0"/>
            <a:r>
              <a:rPr lang="es-ES_tradnl" sz="1400" b="1" dirty="0"/>
              <a:t>3-Pacto sobre la Familia, </a:t>
            </a:r>
            <a:r>
              <a:rPr lang="es-ES_tradnl" sz="1400" dirty="0"/>
              <a:t>entre partidos políticos, agentes sociales e instituciones familiares de Baleares.</a:t>
            </a:r>
          </a:p>
          <a:p>
            <a:pPr marL="358775" lvl="1" algn="just" eaLnBrk="0" hangingPunct="0"/>
            <a:endParaRPr lang="es-ES_tradnl" sz="1400" dirty="0"/>
          </a:p>
          <a:p>
            <a:pPr marL="358775" lvl="1" algn="just" eaLnBrk="0" hangingPunct="0"/>
            <a:endParaRPr lang="es-ES_tradnl" sz="1400" dirty="0"/>
          </a:p>
          <a:p>
            <a:pPr marL="358775" lvl="1" algn="just" eaLnBrk="0" hangingPunct="0"/>
            <a:r>
              <a:rPr lang="es-ES_tradnl" sz="1400" b="1" dirty="0"/>
              <a:t>4-Creación de una Conferencia Sectorial de la Familia, </a:t>
            </a:r>
            <a:r>
              <a:rPr lang="es-ES_tradnl" sz="1400" dirty="0"/>
              <a:t>entre el </a:t>
            </a:r>
            <a:r>
              <a:rPr lang="es-ES_tradnl" sz="1400" dirty="0" err="1"/>
              <a:t>Govern</a:t>
            </a:r>
            <a:r>
              <a:rPr lang="es-ES_tradnl" sz="1400" dirty="0"/>
              <a:t> de les Illes Balears, los  </a:t>
            </a:r>
            <a:r>
              <a:rPr lang="es-ES_tradnl" sz="1400" dirty="0" err="1"/>
              <a:t>Consells</a:t>
            </a:r>
            <a:r>
              <a:rPr lang="es-ES_tradnl" sz="1400" dirty="0"/>
              <a:t> </a:t>
            </a:r>
            <a:r>
              <a:rPr lang="es-ES_tradnl" sz="1400" dirty="0" err="1"/>
              <a:t>Insulars</a:t>
            </a:r>
            <a:r>
              <a:rPr lang="es-ES_tradnl" sz="1400" dirty="0"/>
              <a:t> y los ayuntamientos para el seguimiento y coordinación de las políticas familiares y del Pacto sobre la Familia</a:t>
            </a:r>
            <a:endParaRPr lang="es-ES" sz="1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3" name="2 Marcador de fecha"/>
          <p:cNvSpPr>
            <a:spLocks noGrp="1"/>
          </p:cNvSpPr>
          <p:nvPr>
            <p:ph type="dt" sz="half" idx="10"/>
          </p:nvPr>
        </p:nvSpPr>
        <p:spPr/>
        <p:txBody>
          <a:bodyPr/>
          <a:lstStyle/>
          <a:p>
            <a:pPr>
              <a:defRPr/>
            </a:pPr>
            <a:r>
              <a:rPr lang="es-ES"/>
              <a:t>mayo 2018</a:t>
            </a:r>
          </a:p>
        </p:txBody>
      </p:sp>
      <p:sp>
        <p:nvSpPr>
          <p:cNvPr id="4" name="3 Marcador de número de diapositiva"/>
          <p:cNvSpPr>
            <a:spLocks noGrp="1"/>
          </p:cNvSpPr>
          <p:nvPr>
            <p:ph type="sldNum" sz="quarter" idx="11"/>
          </p:nvPr>
        </p:nvSpPr>
        <p:spPr/>
        <p:txBody>
          <a:bodyPr/>
          <a:lstStyle/>
          <a:p>
            <a:pPr>
              <a:defRPr/>
            </a:pPr>
            <a:fld id="{0E98D858-5C7F-49B4-88A8-8D737D89F7B7}" type="slidenum">
              <a:rPr lang="es-ES" smtClean="0"/>
              <a:pPr>
                <a:defRPr/>
              </a:pPr>
              <a:t>31</a:t>
            </a:fld>
            <a:endParaRPr lang="es-ES" dirty="0"/>
          </a:p>
        </p:txBody>
      </p:sp>
      <p:sp>
        <p:nvSpPr>
          <p:cNvPr id="5" name="4 Rectángulo"/>
          <p:cNvSpPr/>
          <p:nvPr/>
        </p:nvSpPr>
        <p:spPr>
          <a:xfrm>
            <a:off x="714316" y="692696"/>
            <a:ext cx="8429684" cy="2583849"/>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5-Ayudas económicas directas</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6-Ayudas fiscales</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7-Deducciones familiares en el tramo autonómico del IRPF</a:t>
            </a:r>
          </a:p>
          <a:p>
            <a:pPr algn="just" fontAlgn="auto">
              <a:lnSpc>
                <a:spcPct val="130000"/>
              </a:lnSpc>
              <a:spcBef>
                <a:spcPts val="0"/>
              </a:spcBef>
              <a:spcAft>
                <a:spcPts val="0"/>
              </a:spcAft>
              <a:defRPr/>
            </a:pPr>
            <a:endParaRPr lang="es-ES" sz="1400" b="1" kern="0" dirty="0"/>
          </a:p>
          <a:p>
            <a:pPr marL="0" lvl="2" algn="just" fontAlgn="auto">
              <a:lnSpc>
                <a:spcPct val="130000"/>
              </a:lnSpc>
              <a:spcBef>
                <a:spcPts val="0"/>
              </a:spcBef>
              <a:spcAft>
                <a:spcPts val="0"/>
              </a:spcAft>
              <a:defRPr/>
            </a:pPr>
            <a:r>
              <a:rPr lang="es-ES" sz="1400" b="1" dirty="0"/>
              <a:t>8-Compromiso de actualización anual de las prestaciones directas y fiscales </a:t>
            </a:r>
          </a:p>
          <a:p>
            <a:pPr marL="0" lvl="2" algn="just" fontAlgn="auto">
              <a:lnSpc>
                <a:spcPct val="130000"/>
              </a:lnSpc>
              <a:spcBef>
                <a:spcPts val="0"/>
              </a:spcBef>
              <a:spcAft>
                <a:spcPts val="0"/>
              </a:spcAft>
              <a:defRPr/>
            </a:pPr>
            <a:r>
              <a:rPr lang="es-ES" sz="1400" dirty="0"/>
              <a:t>evitando su depreciación con la inflación.</a:t>
            </a:r>
          </a:p>
          <a:p>
            <a:pPr algn="just" fontAlgn="auto">
              <a:lnSpc>
                <a:spcPct val="130000"/>
              </a:lnSpc>
              <a:spcBef>
                <a:spcPts val="0"/>
              </a:spcBef>
              <a:spcAft>
                <a:spcPts val="0"/>
              </a:spcAft>
              <a:buFontTx/>
              <a:buChar char="-"/>
              <a:defRPr/>
            </a:pPr>
            <a:endParaRPr lang="es-ES" sz="1400" b="1" kern="0" dirty="0">
              <a:solidFill>
                <a:srgbClr val="C00000"/>
              </a:solidFill>
            </a:endParaRPr>
          </a:p>
        </p:txBody>
      </p:sp>
      <p:sp>
        <p:nvSpPr>
          <p:cNvPr id="6" name="5 Rectángulo"/>
          <p:cNvSpPr/>
          <p:nvPr/>
        </p:nvSpPr>
        <p:spPr>
          <a:xfrm>
            <a:off x="683568" y="3140968"/>
            <a:ext cx="6951146" cy="2727221"/>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9-Campañas de sensibilización social</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10-Promoción de la importancia del matrimonio, la familia, la maternidad, la paternidad, el embarazo</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11-Publicación de encuestas sobre las necesidades y problemas de las familias</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12-Elaboración de una Ley de protección de la  Maternidad</a:t>
            </a:r>
          </a:p>
          <a:p>
            <a:pPr algn="just" fontAlgn="auto">
              <a:lnSpc>
                <a:spcPct val="130000"/>
              </a:lnSpc>
              <a:spcBef>
                <a:spcPts val="0"/>
              </a:spcBef>
              <a:spcAft>
                <a:spcPts val="0"/>
              </a:spcAft>
              <a:buFontTx/>
              <a:buChar char="-"/>
              <a:defRPr/>
            </a:pPr>
            <a:endParaRPr lang="es-ES" sz="2200" b="1" kern="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r>
              <a:rPr lang="es-ES"/>
              <a:t>mayo 2018</a:t>
            </a:r>
          </a:p>
        </p:txBody>
      </p:sp>
      <p:sp>
        <p:nvSpPr>
          <p:cNvPr id="3" name="2 Marcador de número de diapositiva"/>
          <p:cNvSpPr>
            <a:spLocks noGrp="1"/>
          </p:cNvSpPr>
          <p:nvPr>
            <p:ph type="sldNum" sz="quarter" idx="11"/>
          </p:nvPr>
        </p:nvSpPr>
        <p:spPr/>
        <p:txBody>
          <a:bodyPr/>
          <a:lstStyle/>
          <a:p>
            <a:pPr>
              <a:defRPr/>
            </a:pPr>
            <a:fld id="{0E98D858-5C7F-49B4-88A8-8D737D89F7B7}" type="slidenum">
              <a:rPr lang="es-ES" smtClean="0"/>
              <a:pPr>
                <a:defRPr/>
              </a:pPr>
              <a:t>32</a:t>
            </a:fld>
            <a:endParaRPr lang="es-ES" dirty="0"/>
          </a:p>
        </p:txBody>
      </p:sp>
      <p:sp>
        <p:nvSpPr>
          <p:cNvPr id="4" name="3 Rectángulo"/>
          <p:cNvSpPr/>
          <p:nvPr/>
        </p:nvSpPr>
        <p:spPr>
          <a:xfrm>
            <a:off x="-180528" y="908720"/>
            <a:ext cx="7672338" cy="2271391"/>
          </a:xfrm>
          <a:prstGeom prst="rect">
            <a:avLst/>
          </a:prstGeom>
        </p:spPr>
        <p:txBody>
          <a:bodyPr wrap="square">
            <a:spAutoFit/>
          </a:bodyPr>
          <a:lstStyle/>
          <a:p>
            <a:pPr marL="1371600" lvl="2" indent="-457200" algn="just" eaLnBrk="0" hangingPunct="0"/>
            <a:r>
              <a:rPr lang="es-ES" sz="1400" b="1" dirty="0"/>
              <a:t>13-Pacto de </a:t>
            </a:r>
            <a:r>
              <a:rPr lang="es-ES" sz="1400" b="1" dirty="0" err="1"/>
              <a:t>Govern</a:t>
            </a:r>
            <a:r>
              <a:rPr lang="es-ES" sz="1400" b="1" dirty="0"/>
              <a:t> de les Illes Balears, </a:t>
            </a:r>
            <a:r>
              <a:rPr lang="es-ES" sz="1400" b="1" dirty="0" err="1"/>
              <a:t>Consells</a:t>
            </a:r>
            <a:r>
              <a:rPr lang="es-ES" sz="1400" b="1" dirty="0"/>
              <a:t> y Ayuntamientos </a:t>
            </a:r>
            <a:r>
              <a:rPr lang="es-ES" sz="1400" dirty="0"/>
              <a:t>para abaratar la vivienda</a:t>
            </a:r>
          </a:p>
          <a:p>
            <a:pPr marL="1371600" lvl="2" indent="-457200" algn="just" eaLnBrk="0" hangingPunct="0"/>
            <a:endParaRPr lang="es-ES" sz="1400" dirty="0"/>
          </a:p>
          <a:p>
            <a:pPr marL="1371600" lvl="2" indent="-457200" algn="just" eaLnBrk="0" hangingPunct="0"/>
            <a:endParaRPr lang="es-ES" sz="1400" b="1" dirty="0">
              <a:cs typeface="Times New Roman" pitchFamily="18" charset="0"/>
            </a:endParaRPr>
          </a:p>
          <a:p>
            <a:pPr marL="1371600" lvl="2" indent="-457200" algn="just" eaLnBrk="0" hangingPunct="0"/>
            <a:r>
              <a:rPr lang="es-ES" sz="1400" b="1" dirty="0"/>
              <a:t>14-Política de vivienda específica para familias jóvenes y familias con hijos.</a:t>
            </a:r>
          </a:p>
          <a:p>
            <a:pPr marL="1371600" lvl="2" indent="-457200" algn="just" eaLnBrk="0" hangingPunct="0"/>
            <a:endParaRPr lang="es-ES" sz="1400" b="1" dirty="0"/>
          </a:p>
          <a:p>
            <a:pPr marL="1371600" lvl="2" indent="-457200" algn="just" eaLnBrk="0" hangingPunct="0">
              <a:buFont typeface="Wingdings" pitchFamily="2" charset="2"/>
              <a:buNone/>
            </a:pPr>
            <a:endParaRPr lang="es-ES" sz="1400" b="1" dirty="0"/>
          </a:p>
          <a:p>
            <a:pPr marL="1371600" lvl="2" indent="-457200" algn="just" eaLnBrk="0" hangingPunct="0"/>
            <a:r>
              <a:rPr lang="es-ES_tradnl" sz="1400" b="1" dirty="0"/>
              <a:t>15-Bonificaciones fiscales especiales para familias que alquilan la vivienda,</a:t>
            </a:r>
          </a:p>
          <a:p>
            <a:pPr marL="1371600" lvl="2" indent="-457200" algn="just" eaLnBrk="0" hangingPunct="0"/>
            <a:r>
              <a:rPr lang="es-ES_tradnl" sz="1400" b="1" dirty="0"/>
              <a:t>especialmente si se trata de familias numerosas o con dependientes</a:t>
            </a:r>
            <a:endParaRPr lang="es-ES" sz="1400" b="1" dirty="0">
              <a:cs typeface="Times New Roman" pitchFamily="18" charset="0"/>
            </a:endParaRPr>
          </a:p>
          <a:p>
            <a:pPr algn="just" fontAlgn="auto">
              <a:lnSpc>
                <a:spcPct val="130000"/>
              </a:lnSpc>
              <a:spcBef>
                <a:spcPts val="0"/>
              </a:spcBef>
              <a:spcAft>
                <a:spcPts val="0"/>
              </a:spcAft>
              <a:buFontTx/>
              <a:buChar char="-"/>
              <a:defRPr/>
            </a:pPr>
            <a:endParaRPr lang="es-ES" sz="1200" b="1" kern="0" dirty="0">
              <a:solidFill>
                <a:srgbClr val="FF0000"/>
              </a:solidFill>
            </a:endParaRPr>
          </a:p>
        </p:txBody>
      </p:sp>
      <p:sp>
        <p:nvSpPr>
          <p:cNvPr id="5" name="4 Rectángulo"/>
          <p:cNvSpPr/>
          <p:nvPr/>
        </p:nvSpPr>
        <p:spPr>
          <a:xfrm>
            <a:off x="755576" y="3068960"/>
            <a:ext cx="7429552" cy="3373231"/>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16-Ayuda directa por hijo a cargo</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17-Ayuda universal directa por nacimiento de hijo</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dirty="0"/>
              <a:t>18-Creación de Centros de Atención a la Mujer embarazada</a:t>
            </a:r>
            <a:r>
              <a:rPr lang="es-ES_tradnl" sz="1400" b="1" dirty="0"/>
              <a:t> </a:t>
            </a:r>
            <a:r>
              <a:rPr lang="es-ES_tradnl" sz="1400" dirty="0"/>
              <a:t>que ayude a todas las madres, solteras o casadas, a tener sus hijos, incluyendo una particular sensibilidad hacia las condiciones de las mujeres menores y/ó inmigrantes</a:t>
            </a:r>
            <a:endParaRPr lang="es-ES" sz="1400" b="1" kern="0" dirty="0"/>
          </a:p>
          <a:p>
            <a:pPr algn="just" fontAlgn="auto">
              <a:lnSpc>
                <a:spcPct val="130000"/>
              </a:lnSpc>
              <a:spcBef>
                <a:spcPts val="0"/>
              </a:spcBef>
              <a:spcAft>
                <a:spcPts val="0"/>
              </a:spcAft>
              <a:buFontTx/>
              <a:buChar char="-"/>
              <a:defRPr/>
            </a:pPr>
            <a:endParaRPr lang="es-ES" sz="2200" b="1" kern="0" dirty="0">
              <a:solidFill>
                <a:srgbClr val="C00000"/>
              </a:solidFill>
            </a:endParaRPr>
          </a:p>
          <a:p>
            <a:pPr algn="just" fontAlgn="auto">
              <a:lnSpc>
                <a:spcPct val="130000"/>
              </a:lnSpc>
              <a:spcBef>
                <a:spcPts val="0"/>
              </a:spcBef>
              <a:spcAft>
                <a:spcPts val="0"/>
              </a:spcAft>
              <a:defRPr/>
            </a:pPr>
            <a:endParaRPr lang="es-ES" sz="2200" b="1" kern="0" dirty="0">
              <a:solidFill>
                <a:srgbClr val="C00000"/>
              </a:solidFill>
            </a:endParaRPr>
          </a:p>
          <a:p>
            <a:pPr algn="just" fontAlgn="auto">
              <a:lnSpc>
                <a:spcPct val="130000"/>
              </a:lnSpc>
              <a:spcBef>
                <a:spcPts val="0"/>
              </a:spcBef>
              <a:spcAft>
                <a:spcPts val="0"/>
              </a:spcAft>
              <a:buFontTx/>
              <a:buChar char="-"/>
              <a:defRPr/>
            </a:pPr>
            <a:endParaRPr lang="es-ES" sz="2200" b="1" kern="0" dirty="0">
              <a:solidFill>
                <a:srgbClr val="C00000"/>
              </a:solidFill>
            </a:endParaRPr>
          </a:p>
        </p:txBody>
      </p:sp>
      <p:pic>
        <p:nvPicPr>
          <p:cNvPr id="6" name="5 Imagen" descr="image1.jpeg"/>
          <p:cNvPicPr>
            <a:picLocks noChangeAspect="1"/>
          </p:cNvPicPr>
          <p:nvPr/>
        </p:nvPicPr>
        <p:blipFill>
          <a:blip r:embed="rId2" cstate="print"/>
          <a:stretch>
            <a:fillRect/>
          </a:stretch>
        </p:blipFill>
        <p:spPr>
          <a:xfrm>
            <a:off x="7462970" y="0"/>
            <a:ext cx="1681030" cy="620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r>
              <a:rPr lang="es-ES"/>
              <a:t>mayo 2018</a:t>
            </a:r>
          </a:p>
        </p:txBody>
      </p:sp>
      <p:sp>
        <p:nvSpPr>
          <p:cNvPr id="3" name="2 Marcador de número de diapositiva"/>
          <p:cNvSpPr>
            <a:spLocks noGrp="1"/>
          </p:cNvSpPr>
          <p:nvPr>
            <p:ph type="sldNum" sz="quarter" idx="11"/>
          </p:nvPr>
        </p:nvSpPr>
        <p:spPr/>
        <p:txBody>
          <a:bodyPr/>
          <a:lstStyle/>
          <a:p>
            <a:pPr>
              <a:defRPr/>
            </a:pPr>
            <a:fld id="{0E98D858-5C7F-49B4-88A8-8D737D89F7B7}" type="slidenum">
              <a:rPr lang="es-ES" smtClean="0"/>
              <a:pPr>
                <a:defRPr/>
              </a:pPr>
              <a:t>33</a:t>
            </a:fld>
            <a:endParaRPr lang="es-ES" dirty="0"/>
          </a:p>
        </p:txBody>
      </p:sp>
      <p:sp>
        <p:nvSpPr>
          <p:cNvPr id="4" name="3 Rectángulo"/>
          <p:cNvSpPr/>
          <p:nvPr/>
        </p:nvSpPr>
        <p:spPr>
          <a:xfrm>
            <a:off x="899592" y="620688"/>
            <a:ext cx="4143436" cy="1492716"/>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19-Ley de conciliación familiar de Baleares</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20-Flexibilización horaria</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21-Promocionar el teletrabajo</a:t>
            </a:r>
          </a:p>
        </p:txBody>
      </p:sp>
      <p:sp>
        <p:nvSpPr>
          <p:cNvPr id="5" name="4 Rectángulo"/>
          <p:cNvSpPr/>
          <p:nvPr/>
        </p:nvSpPr>
        <p:spPr>
          <a:xfrm>
            <a:off x="899592" y="2132856"/>
            <a:ext cx="7215238" cy="2933111"/>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22-Campañas de sensibilización de las funciones sociales del matrimonio y la familia</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23-Creación comisión de expertos sobre ruptura familiar</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24-Creación y promoción de los Centros de Orientación Familiar (COF) tanto públicos como privados </a:t>
            </a:r>
          </a:p>
          <a:p>
            <a:pPr algn="just" fontAlgn="auto">
              <a:lnSpc>
                <a:spcPct val="130000"/>
              </a:lnSpc>
              <a:spcBef>
                <a:spcPts val="0"/>
              </a:spcBef>
              <a:spcAft>
                <a:spcPts val="0"/>
              </a:spcAft>
              <a:buFontTx/>
              <a:buChar char="-"/>
              <a:defRPr/>
            </a:pPr>
            <a:endParaRPr lang="es-ES" sz="2200" b="1" kern="0" dirty="0">
              <a:solidFill>
                <a:srgbClr val="C00000"/>
              </a:solidFill>
            </a:endParaRPr>
          </a:p>
          <a:p>
            <a:pPr algn="just" fontAlgn="auto">
              <a:lnSpc>
                <a:spcPct val="130000"/>
              </a:lnSpc>
              <a:spcBef>
                <a:spcPts val="0"/>
              </a:spcBef>
              <a:spcAft>
                <a:spcPts val="0"/>
              </a:spcAft>
              <a:buFontTx/>
              <a:buChar char="-"/>
              <a:defRPr/>
            </a:pPr>
            <a:endParaRPr lang="es-ES" sz="2200" b="1" kern="0" dirty="0">
              <a:solidFill>
                <a:srgbClr val="C00000"/>
              </a:solidFill>
            </a:endParaRPr>
          </a:p>
        </p:txBody>
      </p:sp>
      <p:sp>
        <p:nvSpPr>
          <p:cNvPr id="6" name="5 Rectángulo"/>
          <p:cNvSpPr/>
          <p:nvPr/>
        </p:nvSpPr>
        <p:spPr>
          <a:xfrm>
            <a:off x="899592" y="4221088"/>
            <a:ext cx="3857652" cy="1932837"/>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25-Pacto autonómico de Educación</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26-Implantación del “Cheque escolar”</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kern="0" dirty="0"/>
              <a:t>27-Zona única escolar</a:t>
            </a:r>
          </a:p>
          <a:p>
            <a:pPr algn="just" fontAlgn="auto">
              <a:lnSpc>
                <a:spcPct val="130000"/>
              </a:lnSpc>
              <a:spcBef>
                <a:spcPts val="0"/>
              </a:spcBef>
              <a:spcAft>
                <a:spcPts val="0"/>
              </a:spcAft>
              <a:buFontTx/>
              <a:buChar char="-"/>
              <a:defRPr/>
            </a:pPr>
            <a:endParaRPr lang="es-ES" sz="2200" b="1" kern="0" dirty="0">
              <a:solidFill>
                <a:srgbClr val="C00000"/>
              </a:solidFill>
            </a:endParaRPr>
          </a:p>
        </p:txBody>
      </p:sp>
      <p:pic>
        <p:nvPicPr>
          <p:cNvPr id="7" name="6 Imagen" descr="image1.jpeg"/>
          <p:cNvPicPr>
            <a:picLocks noChangeAspect="1"/>
          </p:cNvPicPr>
          <p:nvPr/>
        </p:nvPicPr>
        <p:blipFill>
          <a:blip r:embed="rId2" cstate="print"/>
          <a:stretch>
            <a:fillRect/>
          </a:stretch>
        </p:blipFill>
        <p:spPr>
          <a:xfrm>
            <a:off x="7462970" y="0"/>
            <a:ext cx="1681030" cy="620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r>
              <a:rPr lang="es-ES"/>
              <a:t>mayo 2018</a:t>
            </a:r>
          </a:p>
        </p:txBody>
      </p:sp>
      <p:sp>
        <p:nvSpPr>
          <p:cNvPr id="3" name="2 Marcador de número de diapositiva"/>
          <p:cNvSpPr>
            <a:spLocks noGrp="1"/>
          </p:cNvSpPr>
          <p:nvPr>
            <p:ph type="sldNum" sz="quarter" idx="11"/>
          </p:nvPr>
        </p:nvSpPr>
        <p:spPr/>
        <p:txBody>
          <a:bodyPr/>
          <a:lstStyle/>
          <a:p>
            <a:pPr>
              <a:defRPr/>
            </a:pPr>
            <a:fld id="{0E98D858-5C7F-49B4-88A8-8D737D89F7B7}" type="slidenum">
              <a:rPr lang="es-ES" smtClean="0"/>
              <a:pPr>
                <a:defRPr/>
              </a:pPr>
              <a:t>34</a:t>
            </a:fld>
            <a:endParaRPr lang="es-ES" dirty="0"/>
          </a:p>
        </p:txBody>
      </p:sp>
      <p:sp>
        <p:nvSpPr>
          <p:cNvPr id="4" name="3 Rectángulo"/>
          <p:cNvSpPr/>
          <p:nvPr/>
        </p:nvSpPr>
        <p:spPr>
          <a:xfrm>
            <a:off x="899592" y="548680"/>
            <a:ext cx="6480720" cy="5013680"/>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28-Adaptación del sistema fiscal a la perspectiva de familia otorgando un trato favorable a la unidad familiar</a:t>
            </a:r>
          </a:p>
          <a:p>
            <a:pPr algn="just" fontAlgn="auto">
              <a:lnSpc>
                <a:spcPct val="130000"/>
              </a:lnSpc>
              <a:spcBef>
                <a:spcPts val="0"/>
              </a:spcBef>
              <a:spcAft>
                <a:spcPts val="0"/>
              </a:spcAft>
              <a:defRPr/>
            </a:pPr>
            <a:endParaRPr lang="es-ES" sz="1400" b="1" kern="0" dirty="0"/>
          </a:p>
          <a:p>
            <a:pPr algn="just" fontAlgn="auto">
              <a:lnSpc>
                <a:spcPct val="130000"/>
              </a:lnSpc>
              <a:spcBef>
                <a:spcPts val="0"/>
              </a:spcBef>
              <a:spcAft>
                <a:spcPts val="0"/>
              </a:spcAft>
              <a:defRPr/>
            </a:pPr>
            <a:r>
              <a:rPr lang="es-ES" sz="1400" b="1" dirty="0">
                <a:cs typeface="Times New Roman" pitchFamily="18" charset="0"/>
              </a:rPr>
              <a:t>29-Introducir el concepto “servicios y bienes básicos de consumo y gasto familiar”,  </a:t>
            </a:r>
            <a:r>
              <a:rPr lang="es-ES" sz="1400" dirty="0">
                <a:cs typeface="Times New Roman" pitchFamily="18" charset="0"/>
              </a:rPr>
              <a:t>de manera que sean gastos deducibles en la cuota del IRPF autonómico, hasta un 50% de los primeros 1.000 euros y un 25% de los siguientes 2.000 euros gastados en bienes y servicios básicos de consumo por hijo a cargo menor de 18 años (por tanto, deducción máxima de 1.000 euros por hijo al año)</a:t>
            </a:r>
          </a:p>
          <a:p>
            <a:pPr algn="just" fontAlgn="auto">
              <a:lnSpc>
                <a:spcPct val="130000"/>
              </a:lnSpc>
              <a:spcBef>
                <a:spcPts val="0"/>
              </a:spcBef>
              <a:spcAft>
                <a:spcPts val="0"/>
              </a:spcAft>
              <a:defRPr/>
            </a:pPr>
            <a:r>
              <a:rPr lang="es-ES" sz="1400" dirty="0">
                <a:cs typeface="Times New Roman" pitchFamily="18" charset="0"/>
              </a:rPr>
              <a:t>.</a:t>
            </a:r>
          </a:p>
          <a:p>
            <a:pPr algn="just" fontAlgn="auto">
              <a:lnSpc>
                <a:spcPct val="130000"/>
              </a:lnSpc>
              <a:spcBef>
                <a:spcPts val="0"/>
              </a:spcBef>
              <a:spcAft>
                <a:spcPts val="0"/>
              </a:spcAft>
              <a:defRPr/>
            </a:pPr>
            <a:r>
              <a:rPr lang="es-ES" sz="1400" b="1" dirty="0">
                <a:cs typeface="Times New Roman" pitchFamily="18" charset="0"/>
              </a:rPr>
              <a:t>30-Desgravación fiscal para una serie de servicios básicos para la familia, siempre justificándolos, tales como: </a:t>
            </a:r>
            <a:r>
              <a:rPr lang="es-ES" sz="1400" dirty="0">
                <a:cs typeface="Times New Roman" pitchFamily="18" charset="0"/>
              </a:rPr>
              <a:t>cuidadores/as en el domicilio,  guarderías, escuelas de padres o de terapia infantil. escuelas deportivas para niños: deportes federados, escuelas infantiles de gimnasia, natación, campamentos o colonias de verano, etc.</a:t>
            </a:r>
          </a:p>
          <a:p>
            <a:pPr algn="just" fontAlgn="auto">
              <a:lnSpc>
                <a:spcPct val="130000"/>
              </a:lnSpc>
              <a:spcBef>
                <a:spcPts val="0"/>
              </a:spcBef>
              <a:spcAft>
                <a:spcPts val="0"/>
              </a:spcAft>
              <a:buFontTx/>
              <a:buChar char="-"/>
              <a:defRPr/>
            </a:pPr>
            <a:endParaRPr lang="es-ES" sz="1400" b="1" kern="0" dirty="0">
              <a:solidFill>
                <a:srgbClr val="C00000"/>
              </a:solidFill>
            </a:endParaRPr>
          </a:p>
          <a:p>
            <a:pPr algn="just" fontAlgn="auto">
              <a:lnSpc>
                <a:spcPct val="130000"/>
              </a:lnSpc>
              <a:spcBef>
                <a:spcPts val="0"/>
              </a:spcBef>
              <a:spcAft>
                <a:spcPts val="0"/>
              </a:spcAft>
              <a:buFontTx/>
              <a:buChar char="-"/>
              <a:defRPr/>
            </a:pPr>
            <a:endParaRPr lang="es-ES" sz="2200" b="1" kern="0" dirty="0">
              <a:solidFill>
                <a:srgbClr val="C00000"/>
              </a:solidFill>
            </a:endParaRPr>
          </a:p>
        </p:txBody>
      </p:sp>
      <p:sp>
        <p:nvSpPr>
          <p:cNvPr id="5" name="4 Rectángulo"/>
          <p:cNvSpPr/>
          <p:nvPr/>
        </p:nvSpPr>
        <p:spPr>
          <a:xfrm>
            <a:off x="899592" y="4869160"/>
            <a:ext cx="7500990" cy="1652760"/>
          </a:xfrm>
          <a:prstGeom prst="rect">
            <a:avLst/>
          </a:prstGeom>
        </p:spPr>
        <p:txBody>
          <a:bodyPr wrap="square">
            <a:spAutoFit/>
          </a:bodyPr>
          <a:lstStyle/>
          <a:p>
            <a:pPr algn="just" fontAlgn="auto">
              <a:lnSpc>
                <a:spcPct val="130000"/>
              </a:lnSpc>
              <a:spcBef>
                <a:spcPts val="0"/>
              </a:spcBef>
              <a:spcAft>
                <a:spcPts val="0"/>
              </a:spcAft>
              <a:defRPr/>
            </a:pPr>
            <a:r>
              <a:rPr lang="es-ES" sz="1400" b="1" kern="0" dirty="0"/>
              <a:t>31-Bono Familiar para actividades culturales</a:t>
            </a:r>
          </a:p>
          <a:p>
            <a:pPr algn="just" fontAlgn="auto">
              <a:lnSpc>
                <a:spcPct val="130000"/>
              </a:lnSpc>
              <a:spcBef>
                <a:spcPts val="0"/>
              </a:spcBef>
              <a:spcAft>
                <a:spcPts val="0"/>
              </a:spcAft>
              <a:defRPr/>
            </a:pPr>
            <a:endParaRPr lang="es-ES" sz="1400" b="1" dirty="0"/>
          </a:p>
          <a:p>
            <a:pPr algn="just" fontAlgn="auto">
              <a:lnSpc>
                <a:spcPct val="130000"/>
              </a:lnSpc>
              <a:spcBef>
                <a:spcPts val="0"/>
              </a:spcBef>
              <a:spcAft>
                <a:spcPts val="0"/>
              </a:spcAft>
              <a:defRPr/>
            </a:pPr>
            <a:r>
              <a:rPr lang="es-ES" sz="1400" b="1" dirty="0"/>
              <a:t>32-Portal de Internet  “</a:t>
            </a:r>
            <a:r>
              <a:rPr lang="es-ES" sz="1400" b="1" dirty="0" err="1"/>
              <a:t>InfoFamilias</a:t>
            </a:r>
            <a:r>
              <a:rPr lang="es-ES" sz="1400" b="1" dirty="0"/>
              <a:t>” de servicios a las familias.</a:t>
            </a:r>
          </a:p>
          <a:p>
            <a:pPr algn="just" fontAlgn="auto">
              <a:lnSpc>
                <a:spcPct val="130000"/>
              </a:lnSpc>
              <a:spcBef>
                <a:spcPts val="0"/>
              </a:spcBef>
              <a:spcAft>
                <a:spcPts val="0"/>
              </a:spcAft>
              <a:buFontTx/>
              <a:buChar char="-"/>
              <a:defRPr/>
            </a:pPr>
            <a:endParaRPr lang="es-ES" sz="1400" b="1" kern="0" dirty="0">
              <a:solidFill>
                <a:srgbClr val="C00000"/>
              </a:solidFill>
            </a:endParaRPr>
          </a:p>
          <a:p>
            <a:pPr algn="just" fontAlgn="auto">
              <a:lnSpc>
                <a:spcPct val="130000"/>
              </a:lnSpc>
              <a:spcBef>
                <a:spcPts val="0"/>
              </a:spcBef>
              <a:spcAft>
                <a:spcPts val="0"/>
              </a:spcAft>
              <a:buFontTx/>
              <a:buChar char="-"/>
              <a:defRPr/>
            </a:pPr>
            <a:endParaRPr lang="es-ES" sz="2200" b="1" kern="0" dirty="0">
              <a:solidFill>
                <a:srgbClr val="C00000"/>
              </a:solidFill>
            </a:endParaRPr>
          </a:p>
        </p:txBody>
      </p:sp>
      <p:pic>
        <p:nvPicPr>
          <p:cNvPr id="6" name="5 Imagen" descr="image1.jpeg"/>
          <p:cNvPicPr>
            <a:picLocks noChangeAspect="1"/>
          </p:cNvPicPr>
          <p:nvPr/>
        </p:nvPicPr>
        <p:blipFill>
          <a:blip r:embed="rId2" cstate="print"/>
          <a:stretch>
            <a:fillRect/>
          </a:stretch>
        </p:blipFill>
        <p:spPr>
          <a:xfrm>
            <a:off x="7462970" y="0"/>
            <a:ext cx="1681030" cy="620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4"/>
          <p:cNvSpPr txBox="1">
            <a:spLocks noChangeArrowheads="1"/>
          </p:cNvSpPr>
          <p:nvPr/>
        </p:nvSpPr>
        <p:spPr bwMode="auto">
          <a:xfrm>
            <a:off x="1214414" y="428604"/>
            <a:ext cx="7488832" cy="3785652"/>
          </a:xfrm>
          <a:prstGeom prst="rect">
            <a:avLst/>
          </a:prstGeom>
          <a:noFill/>
          <a:ln w="9525">
            <a:noFill/>
            <a:miter lim="800000"/>
            <a:headEnd/>
            <a:tailEnd/>
          </a:ln>
          <a:effectLst/>
        </p:spPr>
        <p:txBody>
          <a:bodyPr wrap="square">
            <a:spAutoFit/>
          </a:bodyPr>
          <a:lstStyle/>
          <a:p>
            <a:r>
              <a:rPr lang="en-GB" sz="6000" b="1" kern="0" dirty="0" err="1">
                <a:latin typeface="Arial Rounded MT Bold" pitchFamily="34" charset="0"/>
              </a:rPr>
              <a:t>Barómetro</a:t>
            </a:r>
            <a:r>
              <a:rPr lang="en-GB" sz="6000" b="1" kern="0" dirty="0">
                <a:latin typeface="Arial Rounded MT Bold" pitchFamily="34" charset="0"/>
              </a:rPr>
              <a:t> de la </a:t>
            </a:r>
            <a:r>
              <a:rPr lang="en-GB" sz="6000" b="1" kern="0" dirty="0" err="1">
                <a:latin typeface="Arial Rounded MT Bold" pitchFamily="34" charset="0"/>
              </a:rPr>
              <a:t>Familia</a:t>
            </a:r>
            <a:r>
              <a:rPr lang="en-GB" sz="6000" kern="0" dirty="0">
                <a:latin typeface="Arial Rounded MT Bold" pitchFamily="34" charset="0"/>
              </a:rPr>
              <a:t> </a:t>
            </a:r>
          </a:p>
          <a:p>
            <a:r>
              <a:rPr lang="en-GB" sz="6000" kern="0" dirty="0">
                <a:latin typeface="Arial Rounded MT Bold" pitchFamily="34" charset="0"/>
              </a:rPr>
              <a:t>en</a:t>
            </a:r>
          </a:p>
          <a:p>
            <a:r>
              <a:rPr lang="en-GB" sz="6000" kern="0" dirty="0">
                <a:latin typeface="Arial Rounded MT Bold" pitchFamily="34" charset="0"/>
              </a:rPr>
              <a:t> </a:t>
            </a:r>
            <a:r>
              <a:rPr lang="en-GB" sz="6000" b="1" kern="0" dirty="0">
                <a:latin typeface="Arial Rounded MT Bold" pitchFamily="34" charset="0"/>
              </a:rPr>
              <a:t>Baleares 2018</a:t>
            </a:r>
          </a:p>
        </p:txBody>
      </p:sp>
      <p:sp>
        <p:nvSpPr>
          <p:cNvPr id="14" name="Text Box 6"/>
          <p:cNvSpPr txBox="1">
            <a:spLocks noChangeArrowheads="1"/>
          </p:cNvSpPr>
          <p:nvPr/>
        </p:nvSpPr>
        <p:spPr bwMode="auto">
          <a:xfrm>
            <a:off x="5508104" y="4437112"/>
            <a:ext cx="4265030" cy="407804"/>
          </a:xfrm>
          <a:prstGeom prst="rect">
            <a:avLst/>
          </a:prstGeom>
          <a:noFill/>
          <a:ln w="9525">
            <a:noFill/>
            <a:miter lim="800000"/>
            <a:headEnd/>
            <a:tailEnd/>
          </a:ln>
          <a:effectLst/>
        </p:spPr>
        <p:txBody>
          <a:bodyPr wrap="square">
            <a:spAutoFit/>
          </a:bodyPr>
          <a:lstStyle/>
          <a:p>
            <a:pPr algn="l"/>
            <a:r>
              <a:rPr lang="es-ES" sz="1000" dirty="0">
                <a:solidFill>
                  <a:srgbClr val="006699"/>
                </a:solidFill>
                <a:latin typeface="Tahoma" pitchFamily="34" charset="0"/>
              </a:rPr>
              <a:t>Informe sociológico realizado con la colaboración del</a:t>
            </a:r>
          </a:p>
          <a:p>
            <a:pPr algn="l"/>
            <a:r>
              <a:rPr lang="es-ES" sz="1050" b="1" dirty="0">
                <a:solidFill>
                  <a:srgbClr val="006699"/>
                </a:solidFill>
                <a:latin typeface="Tahoma" pitchFamily="34" charset="0"/>
              </a:rPr>
              <a:t>Instituto Balear de Estudios Sociales (IBES)</a:t>
            </a:r>
          </a:p>
        </p:txBody>
      </p:sp>
      <p:pic>
        <p:nvPicPr>
          <p:cNvPr id="10" name="Picture 5"/>
          <p:cNvPicPr>
            <a:picLocks noChangeAspect="1" noChangeArrowheads="1"/>
          </p:cNvPicPr>
          <p:nvPr/>
        </p:nvPicPr>
        <p:blipFill>
          <a:blip r:embed="rId3" cstate="print"/>
          <a:srcRect/>
          <a:stretch>
            <a:fillRect/>
          </a:stretch>
        </p:blipFill>
        <p:spPr bwMode="auto">
          <a:xfrm>
            <a:off x="6732240" y="5157192"/>
            <a:ext cx="1003312" cy="792088"/>
          </a:xfrm>
          <a:prstGeom prst="rect">
            <a:avLst/>
          </a:prstGeom>
          <a:noFill/>
          <a:ln w="9525">
            <a:noFill/>
            <a:miter lim="800000"/>
            <a:headEnd/>
            <a:tailEnd/>
          </a:ln>
        </p:spPr>
      </p:pic>
      <p:pic>
        <p:nvPicPr>
          <p:cNvPr id="11" name="10 Imagen" descr="image1.jpeg"/>
          <p:cNvPicPr>
            <a:picLocks noChangeAspect="1"/>
          </p:cNvPicPr>
          <p:nvPr/>
        </p:nvPicPr>
        <p:blipFill>
          <a:blip r:embed="rId4" cstate="print"/>
          <a:stretch>
            <a:fillRect/>
          </a:stretch>
        </p:blipFill>
        <p:spPr>
          <a:xfrm>
            <a:off x="899592" y="4365104"/>
            <a:ext cx="4362822" cy="1610888"/>
          </a:xfrm>
          <a:prstGeom prst="rect">
            <a:avLst/>
          </a:prstGeom>
        </p:spPr>
      </p:pic>
      <p:sp>
        <p:nvSpPr>
          <p:cNvPr id="7" name="6 Marcador de fecha"/>
          <p:cNvSpPr>
            <a:spLocks noGrp="1"/>
          </p:cNvSpPr>
          <p:nvPr>
            <p:ph type="dt" sz="half" idx="10"/>
          </p:nvPr>
        </p:nvSpPr>
        <p:spPr/>
        <p:txBody>
          <a:bodyPr/>
          <a:lstStyle/>
          <a:p>
            <a:r>
              <a:rPr lang="es-ES"/>
              <a:t>mayo 2018</a:t>
            </a:r>
          </a:p>
        </p:txBody>
      </p:sp>
    </p:spTree>
    <p:extLst>
      <p:ext uri="{BB962C8B-B14F-4D97-AF65-F5344CB8AC3E}">
        <p14:creationId xmlns:p14="http://schemas.microsoft.com/office/powerpoint/2010/main" xmlns="" val="3863030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7" name="6 Rectángulo"/>
          <p:cNvSpPr/>
          <p:nvPr/>
        </p:nvSpPr>
        <p:spPr>
          <a:xfrm>
            <a:off x="658909" y="3244334"/>
            <a:ext cx="7826181" cy="830997"/>
          </a:xfrm>
          <a:prstGeom prst="rect">
            <a:avLst/>
          </a:prstGeom>
        </p:spPr>
        <p:txBody>
          <a:bodyPr wrap="none">
            <a:spAutoFit/>
          </a:bodyPr>
          <a:lstStyle/>
          <a:p>
            <a:r>
              <a:rPr lang="es-ES" sz="4800" b="1" dirty="0">
                <a:latin typeface="Arial Rounded MT Bold" pitchFamily="34" charset="0"/>
              </a:rPr>
              <a:t>Evolución de la Población</a:t>
            </a:r>
          </a:p>
        </p:txBody>
      </p:sp>
      <p:sp>
        <p:nvSpPr>
          <p:cNvPr id="6" name="5 Marcador de fecha"/>
          <p:cNvSpPr>
            <a:spLocks noGrp="1"/>
          </p:cNvSpPr>
          <p:nvPr>
            <p:ph type="dt" sz="half" idx="10"/>
          </p:nvPr>
        </p:nvSpPr>
        <p:spPr/>
        <p:txBody>
          <a:bodyPr/>
          <a:lstStyle/>
          <a:p>
            <a:r>
              <a:rPr lang="es-ES"/>
              <a:t>mayo 2018</a:t>
            </a:r>
          </a:p>
        </p:txBody>
      </p:sp>
      <p:sp>
        <p:nvSpPr>
          <p:cNvPr id="8" name="7 Marcador de número de diapositiva"/>
          <p:cNvSpPr>
            <a:spLocks noGrp="1"/>
          </p:cNvSpPr>
          <p:nvPr>
            <p:ph type="sldNum" sz="quarter" idx="12"/>
          </p:nvPr>
        </p:nvSpPr>
        <p:spPr/>
        <p:txBody>
          <a:bodyPr/>
          <a:lstStyle/>
          <a:p>
            <a:fld id="{7ECDD71D-EACC-45F9-A409-83BCA37EEB42}" type="slidenum">
              <a:rPr lang="es-ES" smtClean="0"/>
              <a:pPr/>
              <a:t>4</a:t>
            </a:fld>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5</a:t>
            </a:fld>
            <a:endParaRPr lang="es-ES" sz="1200" b="1">
              <a:solidFill>
                <a:srgbClr val="FFFFFF"/>
              </a:solidFill>
              <a:latin typeface="Calibri" pitchFamily="34" charset="0"/>
            </a:endParaRPr>
          </a:p>
        </p:txBody>
      </p:sp>
      <p:sp>
        <p:nvSpPr>
          <p:cNvPr id="6" name="Text Box 5"/>
          <p:cNvSpPr txBox="1">
            <a:spLocks noChangeArrowheads="1"/>
          </p:cNvSpPr>
          <p:nvPr/>
        </p:nvSpPr>
        <p:spPr bwMode="auto">
          <a:xfrm>
            <a:off x="285720" y="571480"/>
            <a:ext cx="6860866" cy="830997"/>
          </a:xfrm>
          <a:prstGeom prst="rect">
            <a:avLst/>
          </a:prstGeom>
          <a:noFill/>
          <a:ln w="9525">
            <a:noFill/>
            <a:miter lim="800000"/>
            <a:headEnd/>
            <a:tailEnd/>
          </a:ln>
        </p:spPr>
        <p:txBody>
          <a:bodyPr wrap="square">
            <a:spAutoFit/>
          </a:bodyPr>
          <a:lstStyle/>
          <a:p>
            <a:pPr algn="l">
              <a:lnSpc>
                <a:spcPct val="120000"/>
              </a:lnSpc>
            </a:pPr>
            <a:r>
              <a:rPr lang="es-ES" sz="2000" b="1" dirty="0">
                <a:solidFill>
                  <a:schemeClr val="tx2"/>
                </a:solidFill>
              </a:rPr>
              <a:t>Baleares supera el millón cien mil personas...</a:t>
            </a:r>
          </a:p>
          <a:p>
            <a:pPr algn="l">
              <a:lnSpc>
                <a:spcPct val="120000"/>
              </a:lnSpc>
            </a:pPr>
            <a:r>
              <a:rPr lang="es-ES" sz="2000" b="1" dirty="0">
                <a:solidFill>
                  <a:schemeClr val="tx2"/>
                </a:solidFill>
              </a:rPr>
              <a:t>      </a:t>
            </a:r>
          </a:p>
        </p:txBody>
      </p:sp>
      <p:sp>
        <p:nvSpPr>
          <p:cNvPr id="12" name="11 Rectángulo"/>
          <p:cNvSpPr/>
          <p:nvPr/>
        </p:nvSpPr>
        <p:spPr>
          <a:xfrm>
            <a:off x="285720" y="1214422"/>
            <a:ext cx="4429156" cy="1089529"/>
          </a:xfrm>
          <a:prstGeom prst="rect">
            <a:avLst/>
          </a:prstGeom>
        </p:spPr>
        <p:txBody>
          <a:bodyPr wrap="square">
            <a:spAutoFit/>
          </a:bodyPr>
          <a:lstStyle/>
          <a:p>
            <a:pPr algn="l">
              <a:lnSpc>
                <a:spcPct val="120000"/>
              </a:lnSpc>
            </a:pPr>
            <a:r>
              <a:rPr lang="es-ES" b="1" dirty="0">
                <a:solidFill>
                  <a:srgbClr val="CC3300"/>
                </a:solidFill>
              </a:rPr>
              <a:t>... con un crecimiento espectacular de la población, pero que ha empezado a frenarse desde el 2009…</a:t>
            </a:r>
          </a:p>
        </p:txBody>
      </p:sp>
      <p:sp>
        <p:nvSpPr>
          <p:cNvPr id="15" name="Text Box 5"/>
          <p:cNvSpPr txBox="1">
            <a:spLocks noChangeArrowheads="1"/>
          </p:cNvSpPr>
          <p:nvPr/>
        </p:nvSpPr>
        <p:spPr bwMode="auto">
          <a:xfrm>
            <a:off x="6372200" y="2564904"/>
            <a:ext cx="2520280" cy="2751522"/>
          </a:xfrm>
          <a:prstGeom prst="rect">
            <a:avLst/>
          </a:prstGeom>
          <a:noFill/>
          <a:ln w="9525">
            <a:noFill/>
            <a:miter lim="800000"/>
            <a:headEnd/>
            <a:tailEnd/>
          </a:ln>
        </p:spPr>
        <p:txBody>
          <a:bodyPr wrap="square">
            <a:spAutoFit/>
          </a:bodyPr>
          <a:lstStyle/>
          <a:p>
            <a:pPr algn="just">
              <a:lnSpc>
                <a:spcPct val="120000"/>
              </a:lnSpc>
            </a:pPr>
            <a:r>
              <a:rPr lang="es-ES" b="1" dirty="0">
                <a:solidFill>
                  <a:srgbClr val="CC3300"/>
                </a:solidFill>
              </a:rPr>
              <a:t>…produciéndose un progresivo envejecimiento de la población</a:t>
            </a:r>
          </a:p>
          <a:p>
            <a:pPr algn="just">
              <a:lnSpc>
                <a:spcPct val="120000"/>
              </a:lnSpc>
            </a:pPr>
            <a:r>
              <a:rPr lang="es-ES" b="1" dirty="0">
                <a:solidFill>
                  <a:srgbClr val="CC3300"/>
                </a:solidFill>
              </a:rPr>
              <a:t>a causa de un baja natalidad y de una mayor esperanza de vida…</a:t>
            </a:r>
          </a:p>
        </p:txBody>
      </p:sp>
      <p:sp>
        <p:nvSpPr>
          <p:cNvPr id="16" name="Text Box 13"/>
          <p:cNvSpPr txBox="1">
            <a:spLocks noChangeArrowheads="1"/>
          </p:cNvSpPr>
          <p:nvPr/>
        </p:nvSpPr>
        <p:spPr bwMode="auto">
          <a:xfrm>
            <a:off x="1403648"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Población</a:t>
            </a:r>
          </a:p>
        </p:txBody>
      </p:sp>
      <p:sp>
        <p:nvSpPr>
          <p:cNvPr id="14" name="Text Box 9"/>
          <p:cNvSpPr txBox="1">
            <a:spLocks noChangeArrowheads="1"/>
          </p:cNvSpPr>
          <p:nvPr/>
        </p:nvSpPr>
        <p:spPr bwMode="auto">
          <a:xfrm>
            <a:off x="5929322" y="3929066"/>
            <a:ext cx="2839239" cy="200055"/>
          </a:xfrm>
          <a:prstGeom prst="rect">
            <a:avLst/>
          </a:prstGeom>
          <a:noFill/>
          <a:ln w="9525">
            <a:noFill/>
            <a:miter lim="800000"/>
            <a:headEnd/>
            <a:tailEnd/>
          </a:ln>
        </p:spPr>
        <p:txBody>
          <a:bodyPr wrap="none">
            <a:spAutoFit/>
          </a:bodyPr>
          <a:lstStyle/>
          <a:p>
            <a:r>
              <a:rPr lang="es-ES" sz="700" dirty="0">
                <a:cs typeface="Arial" pitchFamily="34" charset="0"/>
              </a:rPr>
              <a:t>Fuente: Instituto de Política Familiar (IPF) a partir de datos del INE</a:t>
            </a:r>
          </a:p>
        </p:txBody>
      </p:sp>
      <p:pic>
        <p:nvPicPr>
          <p:cNvPr id="17" name="16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20" name="2 Gráfico"/>
          <p:cNvGraphicFramePr/>
          <p:nvPr/>
        </p:nvGraphicFramePr>
        <p:xfrm>
          <a:off x="611560" y="2348880"/>
          <a:ext cx="5577235" cy="3646338"/>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 Box 9"/>
          <p:cNvSpPr txBox="1">
            <a:spLocks noChangeArrowheads="1"/>
          </p:cNvSpPr>
          <p:nvPr/>
        </p:nvSpPr>
        <p:spPr bwMode="auto">
          <a:xfrm>
            <a:off x="2339752" y="6309320"/>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8" name="17 Marcador de fecha"/>
          <p:cNvSpPr>
            <a:spLocks noGrp="1"/>
          </p:cNvSpPr>
          <p:nvPr>
            <p:ph type="dt" sz="half" idx="10"/>
          </p:nvPr>
        </p:nvSpPr>
        <p:spPr/>
        <p:txBody>
          <a:bodyPr/>
          <a:lstStyle/>
          <a:p>
            <a:pPr>
              <a:defRPr/>
            </a:pPr>
            <a:r>
              <a:rPr lang="es-ES">
                <a:solidFill>
                  <a:srgbClr val="FFFFFF"/>
                </a:solidFill>
              </a:rPr>
              <a:t>mayo 2018</a:t>
            </a:r>
          </a:p>
        </p:txBody>
      </p:sp>
      <p:sp>
        <p:nvSpPr>
          <p:cNvPr id="19" name="18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5</a:t>
            </a:fld>
            <a:endParaRPr lang="es-ES" dirty="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6</a:t>
            </a:fld>
            <a:endParaRPr lang="es-ES" sz="1200" b="1">
              <a:solidFill>
                <a:srgbClr val="FFFFFF"/>
              </a:solidFill>
              <a:latin typeface="Calibri" pitchFamily="34" charset="0"/>
            </a:endParaRPr>
          </a:p>
        </p:txBody>
      </p:sp>
      <p:sp>
        <p:nvSpPr>
          <p:cNvPr id="8" name="Text Box 5"/>
          <p:cNvSpPr txBox="1">
            <a:spLocks noChangeArrowheads="1"/>
          </p:cNvSpPr>
          <p:nvPr/>
        </p:nvSpPr>
        <p:spPr bwMode="auto">
          <a:xfrm>
            <a:off x="285720" y="785794"/>
            <a:ext cx="8001056" cy="461665"/>
          </a:xfrm>
          <a:prstGeom prst="rect">
            <a:avLst/>
          </a:prstGeom>
          <a:noFill/>
          <a:ln w="9525">
            <a:noFill/>
            <a:miter lim="800000"/>
            <a:headEnd/>
            <a:tailEnd/>
          </a:ln>
        </p:spPr>
        <p:txBody>
          <a:bodyPr wrap="square">
            <a:spAutoFit/>
          </a:bodyPr>
          <a:lstStyle/>
          <a:p>
            <a:pPr algn="l">
              <a:lnSpc>
                <a:spcPct val="120000"/>
              </a:lnSpc>
            </a:pPr>
            <a:r>
              <a:rPr lang="es-ES" sz="2000" b="1" dirty="0">
                <a:solidFill>
                  <a:schemeClr val="tx2"/>
                </a:solidFill>
              </a:rPr>
              <a:t>…y unas previsiones de mayor envejecimiento para el 2031      </a:t>
            </a:r>
          </a:p>
        </p:txBody>
      </p:sp>
      <p:sp>
        <p:nvSpPr>
          <p:cNvPr id="10" name="Text Box 13"/>
          <p:cNvSpPr txBox="1">
            <a:spLocks noChangeArrowheads="1"/>
          </p:cNvSpPr>
          <p:nvPr/>
        </p:nvSpPr>
        <p:spPr bwMode="auto">
          <a:xfrm>
            <a:off x="2339752"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Población</a:t>
            </a:r>
          </a:p>
        </p:txBody>
      </p:sp>
      <p:pic>
        <p:nvPicPr>
          <p:cNvPr id="12" name="11 Imagen" descr="image1.jpeg"/>
          <p:cNvPicPr>
            <a:picLocks noChangeAspect="1"/>
          </p:cNvPicPr>
          <p:nvPr/>
        </p:nvPicPr>
        <p:blipFill>
          <a:blip r:embed="rId3" cstate="print"/>
          <a:stretch>
            <a:fillRect/>
          </a:stretch>
        </p:blipFill>
        <p:spPr>
          <a:xfrm>
            <a:off x="7462970" y="0"/>
            <a:ext cx="1681030" cy="620688"/>
          </a:xfrm>
          <a:prstGeom prst="rect">
            <a:avLst/>
          </a:prstGeom>
        </p:spPr>
      </p:pic>
      <p:sp>
        <p:nvSpPr>
          <p:cNvPr id="14" name="Text Box 9"/>
          <p:cNvSpPr txBox="1">
            <a:spLocks noChangeArrowheads="1"/>
          </p:cNvSpPr>
          <p:nvPr/>
        </p:nvSpPr>
        <p:spPr bwMode="auto">
          <a:xfrm>
            <a:off x="2915816" y="623731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9" name="8 Marcador de fecha"/>
          <p:cNvSpPr>
            <a:spLocks noGrp="1"/>
          </p:cNvSpPr>
          <p:nvPr>
            <p:ph type="dt" sz="half" idx="10"/>
          </p:nvPr>
        </p:nvSpPr>
        <p:spPr/>
        <p:txBody>
          <a:bodyPr/>
          <a:lstStyle/>
          <a:p>
            <a:pPr>
              <a:defRPr/>
            </a:pPr>
            <a:r>
              <a:rPr lang="es-ES">
                <a:solidFill>
                  <a:srgbClr val="FFFFFF"/>
                </a:solidFill>
              </a:rPr>
              <a:t>mayo 2018</a:t>
            </a:r>
          </a:p>
        </p:txBody>
      </p:sp>
      <p:sp>
        <p:nvSpPr>
          <p:cNvPr id="15" name="14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6</a:t>
            </a:fld>
            <a:endParaRPr lang="es-ES" dirty="0">
              <a:solidFill>
                <a:srgbClr val="FFFFFF"/>
              </a:solidFill>
            </a:endParaRPr>
          </a:p>
        </p:txBody>
      </p:sp>
      <p:graphicFrame>
        <p:nvGraphicFramePr>
          <p:cNvPr id="16" name="1 Gráfico"/>
          <p:cNvGraphicFramePr/>
          <p:nvPr/>
        </p:nvGraphicFramePr>
        <p:xfrm>
          <a:off x="1043608" y="1628800"/>
          <a:ext cx="7200800" cy="430145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a:t>Instituto Balear de la Familia</a:t>
            </a:r>
          </a:p>
        </p:txBody>
      </p:sp>
      <p:pic>
        <p:nvPicPr>
          <p:cNvPr id="10" name="9 Imagen" descr="image1.jpeg"/>
          <p:cNvPicPr>
            <a:picLocks noChangeAspect="1"/>
          </p:cNvPicPr>
          <p:nvPr/>
        </p:nvPicPr>
        <p:blipFill>
          <a:blip r:embed="rId2" cstate="print"/>
          <a:stretch>
            <a:fillRect/>
          </a:stretch>
        </p:blipFill>
        <p:spPr>
          <a:xfrm>
            <a:off x="7462970" y="0"/>
            <a:ext cx="1681030" cy="620688"/>
          </a:xfrm>
          <a:prstGeom prst="rect">
            <a:avLst/>
          </a:prstGeom>
        </p:spPr>
      </p:pic>
      <p:sp>
        <p:nvSpPr>
          <p:cNvPr id="6" name="5 Rectángulo"/>
          <p:cNvSpPr/>
          <p:nvPr/>
        </p:nvSpPr>
        <p:spPr>
          <a:xfrm>
            <a:off x="744669" y="3244334"/>
            <a:ext cx="7654661" cy="830997"/>
          </a:xfrm>
          <a:prstGeom prst="rect">
            <a:avLst/>
          </a:prstGeom>
        </p:spPr>
        <p:txBody>
          <a:bodyPr wrap="none">
            <a:spAutoFit/>
          </a:bodyPr>
          <a:lstStyle/>
          <a:p>
            <a:r>
              <a:rPr lang="es-ES" sz="4800" b="1" dirty="0">
                <a:latin typeface="Arial Rounded MT Bold" pitchFamily="34" charset="0"/>
              </a:rPr>
              <a:t>Evolución de la Natalidad</a:t>
            </a:r>
          </a:p>
        </p:txBody>
      </p:sp>
      <p:sp>
        <p:nvSpPr>
          <p:cNvPr id="7" name="6 Marcador de fecha"/>
          <p:cNvSpPr>
            <a:spLocks noGrp="1"/>
          </p:cNvSpPr>
          <p:nvPr>
            <p:ph type="dt" sz="half" idx="10"/>
          </p:nvPr>
        </p:nvSpPr>
        <p:spPr/>
        <p:txBody>
          <a:bodyPr/>
          <a:lstStyle/>
          <a:p>
            <a:r>
              <a:rPr lang="es-ES"/>
              <a:t>mayo 2018</a:t>
            </a:r>
          </a:p>
        </p:txBody>
      </p:sp>
      <p:sp>
        <p:nvSpPr>
          <p:cNvPr id="8" name="7 Marcador de número de diapositiva"/>
          <p:cNvSpPr>
            <a:spLocks noGrp="1"/>
          </p:cNvSpPr>
          <p:nvPr>
            <p:ph type="sldNum" sz="quarter" idx="12"/>
          </p:nvPr>
        </p:nvSpPr>
        <p:spPr/>
        <p:txBody>
          <a:bodyPr/>
          <a:lstStyle/>
          <a:p>
            <a:fld id="{7ECDD71D-EACC-45F9-A409-83BCA37EEB42}" type="slidenum">
              <a:rPr lang="es-ES" smtClean="0"/>
              <a:pPr/>
              <a:t>7</a:t>
            </a:fld>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8</a:t>
            </a:fld>
            <a:endParaRPr lang="es-ES" sz="1200" b="1">
              <a:solidFill>
                <a:srgbClr val="FFFFFF"/>
              </a:solidFill>
              <a:latin typeface="Calibri" pitchFamily="34" charset="0"/>
            </a:endParaRPr>
          </a:p>
        </p:txBody>
      </p:sp>
      <p:sp>
        <p:nvSpPr>
          <p:cNvPr id="7" name="Text Box 11"/>
          <p:cNvSpPr txBox="1">
            <a:spLocks noChangeArrowheads="1"/>
          </p:cNvSpPr>
          <p:nvPr/>
        </p:nvSpPr>
        <p:spPr bwMode="auto">
          <a:xfrm>
            <a:off x="395536" y="692696"/>
            <a:ext cx="5186035" cy="369332"/>
          </a:xfrm>
          <a:prstGeom prst="rect">
            <a:avLst/>
          </a:prstGeom>
          <a:noFill/>
          <a:ln w="9525">
            <a:noFill/>
            <a:miter lim="800000"/>
            <a:headEnd/>
            <a:tailEnd/>
          </a:ln>
        </p:spPr>
        <p:txBody>
          <a:bodyPr wrap="none">
            <a:spAutoFit/>
          </a:bodyPr>
          <a:lstStyle/>
          <a:p>
            <a:pPr algn="r"/>
            <a:r>
              <a:rPr lang="es-ES" b="1" dirty="0">
                <a:solidFill>
                  <a:schemeClr val="tx2"/>
                </a:solidFill>
              </a:rPr>
              <a:t>Continúa el déficit de natalidad en Baleares…</a:t>
            </a:r>
          </a:p>
        </p:txBody>
      </p:sp>
      <p:sp>
        <p:nvSpPr>
          <p:cNvPr id="8" name="Text Box 4"/>
          <p:cNvSpPr txBox="1">
            <a:spLocks noChangeArrowheads="1"/>
          </p:cNvSpPr>
          <p:nvPr/>
        </p:nvSpPr>
        <p:spPr bwMode="auto">
          <a:xfrm>
            <a:off x="1285852" y="1071546"/>
            <a:ext cx="7319736" cy="1077218"/>
          </a:xfrm>
          <a:prstGeom prst="rect">
            <a:avLst/>
          </a:prstGeom>
          <a:noFill/>
          <a:ln w="9525">
            <a:noFill/>
            <a:miter lim="800000"/>
            <a:headEnd/>
            <a:tailEnd/>
          </a:ln>
        </p:spPr>
        <p:txBody>
          <a:bodyPr wrap="square">
            <a:spAutoFit/>
          </a:bodyPr>
          <a:lstStyle/>
          <a:p>
            <a:pPr algn="just"/>
            <a:r>
              <a:rPr lang="es-ES" sz="1600" dirty="0">
                <a:solidFill>
                  <a:schemeClr val="accent2"/>
                </a:solidFill>
              </a:rPr>
              <a:t>El índice de fecundidad se desploma, una vez ha desaparecido el efecto de los nacimientos en inmigrantes. </a:t>
            </a:r>
          </a:p>
          <a:p>
            <a:pPr algn="just"/>
            <a:endParaRPr lang="es-ES" sz="1600" dirty="0">
              <a:solidFill>
                <a:schemeClr val="accent2"/>
              </a:solidFill>
            </a:endParaRPr>
          </a:p>
          <a:p>
            <a:pPr algn="just"/>
            <a:r>
              <a:rPr lang="es-ES" sz="1600" dirty="0">
                <a:solidFill>
                  <a:schemeClr val="accent2"/>
                </a:solidFill>
              </a:rPr>
              <a:t>Es menor que en la media nacional y menor que en los últimos diez años.</a:t>
            </a:r>
          </a:p>
        </p:txBody>
      </p:sp>
      <p:sp>
        <p:nvSpPr>
          <p:cNvPr id="10" name="Text Box 13"/>
          <p:cNvSpPr txBox="1">
            <a:spLocks noChangeArrowheads="1"/>
          </p:cNvSpPr>
          <p:nvPr/>
        </p:nvSpPr>
        <p:spPr bwMode="auto">
          <a:xfrm>
            <a:off x="3059832"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pic>
        <p:nvPicPr>
          <p:cNvPr id="13" name="12 Imagen" descr="image1.jpeg"/>
          <p:cNvPicPr>
            <a:picLocks noChangeAspect="1"/>
          </p:cNvPicPr>
          <p:nvPr/>
        </p:nvPicPr>
        <p:blipFill>
          <a:blip r:embed="rId3" cstate="print"/>
          <a:stretch>
            <a:fillRect/>
          </a:stretch>
        </p:blipFill>
        <p:spPr>
          <a:xfrm>
            <a:off x="7462970" y="0"/>
            <a:ext cx="1681030" cy="620688"/>
          </a:xfrm>
          <a:prstGeom prst="rect">
            <a:avLst/>
          </a:prstGeom>
        </p:spPr>
      </p:pic>
      <p:graphicFrame>
        <p:nvGraphicFramePr>
          <p:cNvPr id="14" name="10 Gráfico"/>
          <p:cNvGraphicFramePr/>
          <p:nvPr/>
        </p:nvGraphicFramePr>
        <p:xfrm>
          <a:off x="179512" y="2204864"/>
          <a:ext cx="4104456" cy="2808312"/>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 Box 9"/>
          <p:cNvSpPr txBox="1">
            <a:spLocks noChangeArrowheads="1"/>
          </p:cNvSpPr>
          <p:nvPr/>
        </p:nvSpPr>
        <p:spPr bwMode="auto">
          <a:xfrm>
            <a:off x="2771800" y="5877272"/>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6" name="15 Marcador de fecha"/>
          <p:cNvSpPr>
            <a:spLocks noGrp="1"/>
          </p:cNvSpPr>
          <p:nvPr>
            <p:ph type="dt" sz="half" idx="10"/>
          </p:nvPr>
        </p:nvSpPr>
        <p:spPr/>
        <p:txBody>
          <a:bodyPr/>
          <a:lstStyle/>
          <a:p>
            <a:pPr>
              <a:defRPr/>
            </a:pPr>
            <a:r>
              <a:rPr lang="es-ES">
                <a:solidFill>
                  <a:srgbClr val="FFFFFF"/>
                </a:solidFill>
              </a:rPr>
              <a:t>mayo 2018</a:t>
            </a:r>
          </a:p>
        </p:txBody>
      </p:sp>
      <p:sp>
        <p:nvSpPr>
          <p:cNvPr id="17" name="16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8</a:t>
            </a:fld>
            <a:endParaRPr lang="es-ES" dirty="0">
              <a:solidFill>
                <a:srgbClr val="FFFFFF"/>
              </a:solidFill>
            </a:endParaRPr>
          </a:p>
        </p:txBody>
      </p:sp>
      <p:graphicFrame>
        <p:nvGraphicFramePr>
          <p:cNvPr id="12" name="1 Gráfico"/>
          <p:cNvGraphicFramePr/>
          <p:nvPr/>
        </p:nvGraphicFramePr>
        <p:xfrm>
          <a:off x="4572000" y="2204864"/>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4 Marcador de número de diapositiva"/>
          <p:cNvSpPr txBox="1">
            <a:spLocks noGrp="1"/>
          </p:cNvSpPr>
          <p:nvPr/>
        </p:nvSpPr>
        <p:spPr bwMode="auto">
          <a:xfrm>
            <a:off x="8643938" y="6564313"/>
            <a:ext cx="500062" cy="365125"/>
          </a:xfrm>
          <a:prstGeom prst="rect">
            <a:avLst/>
          </a:prstGeom>
          <a:noFill/>
          <a:ln w="9525">
            <a:noFill/>
            <a:miter lim="800000"/>
            <a:headEnd/>
            <a:tailEnd/>
          </a:ln>
        </p:spPr>
        <p:txBody>
          <a:bodyPr anchor="ctr"/>
          <a:lstStyle/>
          <a:p>
            <a:pPr algn="r"/>
            <a:fld id="{95E543B9-2ACA-478C-AB7E-D2D907078642}" type="slidenum">
              <a:rPr lang="es-ES" sz="1200" b="1">
                <a:solidFill>
                  <a:srgbClr val="FFFFFF"/>
                </a:solidFill>
                <a:latin typeface="Calibri" pitchFamily="34" charset="0"/>
              </a:rPr>
              <a:pPr algn="r"/>
              <a:t>9</a:t>
            </a:fld>
            <a:endParaRPr lang="es-ES" sz="1200" b="1">
              <a:solidFill>
                <a:srgbClr val="FFFFFF"/>
              </a:solidFill>
              <a:latin typeface="Calibri" pitchFamily="34" charset="0"/>
            </a:endParaRPr>
          </a:p>
        </p:txBody>
      </p:sp>
      <p:sp>
        <p:nvSpPr>
          <p:cNvPr id="7" name="Rectangle 2"/>
          <p:cNvSpPr>
            <a:spLocks noChangeArrowheads="1"/>
          </p:cNvSpPr>
          <p:nvPr/>
        </p:nvSpPr>
        <p:spPr bwMode="auto">
          <a:xfrm>
            <a:off x="179512" y="5805264"/>
            <a:ext cx="8712968" cy="780855"/>
          </a:xfrm>
          <a:prstGeom prst="rect">
            <a:avLst/>
          </a:prstGeom>
          <a:noFill/>
          <a:ln w="9525">
            <a:noFill/>
            <a:miter lim="800000"/>
            <a:headEnd/>
            <a:tailEnd/>
          </a:ln>
        </p:spPr>
        <p:txBody>
          <a:bodyPr wrap="square">
            <a:spAutoFit/>
          </a:bodyPr>
          <a:lstStyle/>
          <a:p>
            <a:pPr>
              <a:spcBef>
                <a:spcPct val="50000"/>
              </a:spcBef>
            </a:pPr>
            <a:r>
              <a:rPr lang="es-ES" b="1" dirty="0">
                <a:solidFill>
                  <a:schemeClr val="tx2"/>
                </a:solidFill>
              </a:rPr>
              <a:t>… y bastante por debajo, de la mayoría de los países europeos</a:t>
            </a:r>
          </a:p>
          <a:p>
            <a:pPr>
              <a:lnSpc>
                <a:spcPct val="140000"/>
              </a:lnSpc>
            </a:pPr>
            <a:r>
              <a:rPr lang="es-ES" sz="1400" dirty="0">
                <a:solidFill>
                  <a:schemeClr val="tx2"/>
                </a:solidFill>
              </a:rPr>
              <a:t>	</a:t>
            </a:r>
            <a:endParaRPr lang="es-ES" sz="1400" b="1" dirty="0">
              <a:solidFill>
                <a:schemeClr val="tx2"/>
              </a:solidFill>
            </a:endParaRPr>
          </a:p>
          <a:p>
            <a:pPr>
              <a:lnSpc>
                <a:spcPct val="0"/>
              </a:lnSpc>
              <a:spcBef>
                <a:spcPct val="50000"/>
              </a:spcBef>
            </a:pPr>
            <a:endParaRPr lang="es-ES" sz="1400" dirty="0">
              <a:solidFill>
                <a:schemeClr val="tx2"/>
              </a:solidFill>
            </a:endParaRPr>
          </a:p>
        </p:txBody>
      </p:sp>
      <p:sp>
        <p:nvSpPr>
          <p:cNvPr id="8" name="Text Box 13"/>
          <p:cNvSpPr txBox="1">
            <a:spLocks noChangeArrowheads="1"/>
          </p:cNvSpPr>
          <p:nvPr/>
        </p:nvSpPr>
        <p:spPr bwMode="auto">
          <a:xfrm>
            <a:off x="2699792" y="188640"/>
            <a:ext cx="3600450" cy="276999"/>
          </a:xfrm>
          <a:prstGeom prst="rect">
            <a:avLst/>
          </a:prstGeom>
          <a:noFill/>
          <a:ln w="9525">
            <a:noFill/>
            <a:miter lim="800000"/>
            <a:headEnd/>
            <a:tailEnd/>
          </a:ln>
        </p:spPr>
        <p:txBody>
          <a:bodyPr>
            <a:spAutoFit/>
          </a:bodyPr>
          <a:lstStyle/>
          <a:p>
            <a:pPr algn="l"/>
            <a:r>
              <a:rPr lang="es-ES" sz="1200" dirty="0">
                <a:solidFill>
                  <a:srgbClr val="006699"/>
                </a:solidFill>
              </a:rPr>
              <a:t>Evolución de  la Natalidad</a:t>
            </a:r>
          </a:p>
        </p:txBody>
      </p:sp>
      <p:sp>
        <p:nvSpPr>
          <p:cNvPr id="10" name="9 Rectángulo"/>
          <p:cNvSpPr/>
          <p:nvPr/>
        </p:nvSpPr>
        <p:spPr>
          <a:xfrm>
            <a:off x="323528" y="836712"/>
            <a:ext cx="8643998" cy="812530"/>
          </a:xfrm>
          <a:prstGeom prst="rect">
            <a:avLst/>
          </a:prstGeom>
        </p:spPr>
        <p:txBody>
          <a:bodyPr wrap="square">
            <a:spAutoFit/>
          </a:bodyPr>
          <a:lstStyle/>
          <a:p>
            <a:pPr algn="l">
              <a:spcBef>
                <a:spcPct val="50000"/>
              </a:spcBef>
            </a:pPr>
            <a:r>
              <a:rPr lang="es-ES" b="1" dirty="0">
                <a:solidFill>
                  <a:schemeClr val="tx2"/>
                </a:solidFill>
              </a:rPr>
              <a:t>La tasa global de fecundidad está por debajo de la media nacional y del nivel de reemplazo generacional</a:t>
            </a:r>
            <a:r>
              <a:rPr lang="es-ES" dirty="0">
                <a:solidFill>
                  <a:schemeClr val="tx2"/>
                </a:solidFill>
              </a:rPr>
              <a:t>…</a:t>
            </a:r>
          </a:p>
          <a:p>
            <a:pPr>
              <a:lnSpc>
                <a:spcPct val="10000"/>
              </a:lnSpc>
              <a:spcBef>
                <a:spcPct val="50000"/>
              </a:spcBef>
            </a:pPr>
            <a:endParaRPr lang="es-ES" dirty="0">
              <a:solidFill>
                <a:schemeClr val="accent2"/>
              </a:solidFill>
            </a:endParaRPr>
          </a:p>
        </p:txBody>
      </p:sp>
      <p:sp>
        <p:nvSpPr>
          <p:cNvPr id="13" name="12 Rectángulo"/>
          <p:cNvSpPr/>
          <p:nvPr/>
        </p:nvSpPr>
        <p:spPr>
          <a:xfrm>
            <a:off x="-428660" y="5500702"/>
            <a:ext cx="6858048" cy="338554"/>
          </a:xfrm>
          <a:prstGeom prst="rect">
            <a:avLst/>
          </a:prstGeom>
        </p:spPr>
        <p:txBody>
          <a:bodyPr wrap="square">
            <a:spAutoFit/>
          </a:bodyPr>
          <a:lstStyle/>
          <a:p>
            <a:pPr lvl="2" algn="just">
              <a:spcBef>
                <a:spcPct val="50000"/>
              </a:spcBef>
            </a:pPr>
            <a:endParaRPr lang="es-ES" sz="1600" b="1" dirty="0">
              <a:solidFill>
                <a:srgbClr val="FF9900"/>
              </a:solidFill>
              <a:cs typeface="Arial" charset="0"/>
            </a:endParaRPr>
          </a:p>
        </p:txBody>
      </p:sp>
      <p:pic>
        <p:nvPicPr>
          <p:cNvPr id="15" name="14 Imagen" descr="image1.jpeg"/>
          <p:cNvPicPr>
            <a:picLocks noChangeAspect="1"/>
          </p:cNvPicPr>
          <p:nvPr/>
        </p:nvPicPr>
        <p:blipFill>
          <a:blip r:embed="rId3" cstate="print"/>
          <a:stretch>
            <a:fillRect/>
          </a:stretch>
        </p:blipFill>
        <p:spPr>
          <a:xfrm>
            <a:off x="7462970" y="0"/>
            <a:ext cx="1681030" cy="620688"/>
          </a:xfrm>
          <a:prstGeom prst="rect">
            <a:avLst/>
          </a:prstGeom>
        </p:spPr>
      </p:pic>
      <p:sp>
        <p:nvSpPr>
          <p:cNvPr id="18" name="Text Box 9"/>
          <p:cNvSpPr txBox="1">
            <a:spLocks noChangeArrowheads="1"/>
          </p:cNvSpPr>
          <p:nvPr/>
        </p:nvSpPr>
        <p:spPr bwMode="auto">
          <a:xfrm>
            <a:off x="2987824" y="5661248"/>
            <a:ext cx="3074881" cy="200055"/>
          </a:xfrm>
          <a:prstGeom prst="rect">
            <a:avLst/>
          </a:prstGeom>
          <a:noFill/>
          <a:ln w="9525">
            <a:noFill/>
            <a:miter lim="800000"/>
            <a:headEnd/>
            <a:tailEnd/>
          </a:ln>
        </p:spPr>
        <p:txBody>
          <a:bodyPr wrap="none">
            <a:spAutoFit/>
          </a:bodyPr>
          <a:lstStyle/>
          <a:p>
            <a:r>
              <a:rPr lang="es-ES" sz="700" dirty="0">
                <a:cs typeface="Arial" pitchFamily="34" charset="0"/>
              </a:rPr>
              <a:t>Fuente: Instituto Balear de la Familia (</a:t>
            </a:r>
            <a:r>
              <a:rPr lang="es-ES" sz="700" dirty="0" err="1">
                <a:cs typeface="Arial" pitchFamily="34" charset="0"/>
              </a:rPr>
              <a:t>IBFamilia</a:t>
            </a:r>
            <a:r>
              <a:rPr lang="es-ES" sz="700" dirty="0">
                <a:cs typeface="Arial" pitchFamily="34" charset="0"/>
              </a:rPr>
              <a:t>) a partir de datos del INE</a:t>
            </a:r>
          </a:p>
        </p:txBody>
      </p:sp>
      <p:sp>
        <p:nvSpPr>
          <p:cNvPr id="16" name="15 Marcador de fecha"/>
          <p:cNvSpPr>
            <a:spLocks noGrp="1"/>
          </p:cNvSpPr>
          <p:nvPr>
            <p:ph type="dt" sz="half" idx="10"/>
          </p:nvPr>
        </p:nvSpPr>
        <p:spPr/>
        <p:txBody>
          <a:bodyPr/>
          <a:lstStyle/>
          <a:p>
            <a:pPr>
              <a:defRPr/>
            </a:pPr>
            <a:r>
              <a:rPr lang="es-ES">
                <a:solidFill>
                  <a:srgbClr val="FFFFFF"/>
                </a:solidFill>
              </a:rPr>
              <a:t>mayo 2018</a:t>
            </a:r>
          </a:p>
        </p:txBody>
      </p:sp>
      <p:sp>
        <p:nvSpPr>
          <p:cNvPr id="19" name="18 Marcador de número de diapositiva"/>
          <p:cNvSpPr>
            <a:spLocks noGrp="1"/>
          </p:cNvSpPr>
          <p:nvPr>
            <p:ph type="sldNum" sz="quarter" idx="11"/>
          </p:nvPr>
        </p:nvSpPr>
        <p:spPr/>
        <p:txBody>
          <a:bodyPr/>
          <a:lstStyle/>
          <a:p>
            <a:pPr>
              <a:defRPr/>
            </a:pPr>
            <a:fld id="{0E98D858-5C7F-49B4-88A8-8D737D89F7B7}" type="slidenum">
              <a:rPr lang="es-ES" smtClean="0">
                <a:solidFill>
                  <a:srgbClr val="FFFFFF"/>
                </a:solidFill>
              </a:rPr>
              <a:pPr>
                <a:defRPr/>
              </a:pPr>
              <a:t>9</a:t>
            </a:fld>
            <a:endParaRPr lang="es-ES" dirty="0">
              <a:solidFill>
                <a:srgbClr val="FFFFFF"/>
              </a:solidFill>
            </a:endParaRPr>
          </a:p>
        </p:txBody>
      </p:sp>
      <p:graphicFrame>
        <p:nvGraphicFramePr>
          <p:cNvPr id="12" name="2 Gráfico"/>
          <p:cNvGraphicFramePr/>
          <p:nvPr/>
        </p:nvGraphicFramePr>
        <p:xfrm>
          <a:off x="1576387" y="1562100"/>
          <a:ext cx="6596013" cy="40271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72817911"/>
      </p:ext>
    </p:extLst>
  </p:cSld>
  <p:clrMapOvr>
    <a:masterClrMapping/>
  </p:clrMapOvr>
</p:sld>
</file>

<file path=ppt/theme/theme1.xml><?xml version="1.0" encoding="utf-8"?>
<a:theme xmlns:a="http://schemas.openxmlformats.org/drawingml/2006/main" name="5_Tema de Office">
  <a:themeElements>
    <a:clrScheme name="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Tema de Office">
      <a:majorFont>
        <a:latin typeface="Swis721 Ex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charset="0"/>
          </a:defRPr>
        </a:defPPr>
      </a:lstStyle>
    </a:lnDef>
  </a:objectDefaults>
  <a:extraClrSchemeLst>
    <a:extraClrScheme>
      <a:clrScheme name="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Tema de Office">
  <a:themeElements>
    <a:clrScheme name="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Tema de Office">
      <a:majorFont>
        <a:latin typeface="Swis721 Ex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Arial" charset="0"/>
          </a:defRPr>
        </a:defPPr>
      </a:lstStyle>
    </a:lnDef>
  </a:objectDefaults>
  <a:extraClrSchemeLst>
    <a:extraClrScheme>
      <a:clrScheme name="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751</TotalTime>
  <Words>2765</Words>
  <Application>Microsoft Office PowerPoint</Application>
  <PresentationFormat>Presentación en pantalla (4:3)</PresentationFormat>
  <Paragraphs>411</Paragraphs>
  <Slides>35</Slides>
  <Notes>20</Notes>
  <HiddenSlides>0</HiddenSlides>
  <MMClips>0</MMClips>
  <ScaleCrop>false</ScaleCrop>
  <HeadingPairs>
    <vt:vector size="4" baseType="variant">
      <vt:variant>
        <vt:lpstr>Tema</vt:lpstr>
      </vt:variant>
      <vt:variant>
        <vt:i4>3</vt:i4>
      </vt:variant>
      <vt:variant>
        <vt:lpstr>Títulos de diapositiva</vt:lpstr>
      </vt:variant>
      <vt:variant>
        <vt:i4>35</vt:i4>
      </vt:variant>
    </vt:vector>
  </HeadingPairs>
  <TitlesOfParts>
    <vt:vector size="38" baseType="lpstr">
      <vt:lpstr>5_Tema de Office</vt:lpstr>
      <vt:lpstr>9_Diseño predeterminado</vt:lpstr>
      <vt:lpstr>6_Tema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vector>
  </TitlesOfParts>
  <Company>JGV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JGV</dc:creator>
  <cp:lastModifiedBy>Agustín</cp:lastModifiedBy>
  <cp:revision>901</cp:revision>
  <dcterms:created xsi:type="dcterms:W3CDTF">2007-07-03T17:05:17Z</dcterms:created>
  <dcterms:modified xsi:type="dcterms:W3CDTF">2018-05-14T14:09:51Z</dcterms:modified>
</cp:coreProperties>
</file>